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slideLayouts/slideLayout57.xml" ContentType="application/vnd.openxmlformats-officedocument.presentationml.slideLayout+xml"/>
  <Override PartName="/ppt/tags/tag8.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bleStyles.xml" ContentType="application/vnd.openxmlformats-officedocument.presentationml.tableStyles+xml"/>
  <Override PartName="/ppt/slideLayouts/slideLayout102.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slideMasters/slideMaster8.xml" ContentType="application/vnd.openxmlformats-officedocument.presentationml.slideMaster+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tags/tag17.xml" ContentType="application/vnd.openxmlformats-officedocument.presentationml.tags+xml"/>
  <Override PartName="/ppt/slideMasters/slideMaster9.xml" ContentType="application/vnd.openxmlformats-officedocument.presentationml.slideMaster+xml"/>
  <Override PartName="/ppt/slideLayouts/slideLayout10.xml" ContentType="application/vnd.openxmlformats-officedocument.presentationml.slideLayout+xml"/>
  <Default Extension="gif" ContentType="image/gif"/>
  <Override PartName="/ppt/tags/tag24.xml" ContentType="application/vnd.openxmlformats-officedocument.presentationml.tags+xml"/>
  <Override PartName="/ppt/slideLayouts/slideLayout99.xml" ContentType="application/vnd.openxmlformats-officedocument.presentationml.slideLayout+xml"/>
  <Override PartName="/ppt/tags/tag13.xml" ContentType="application/vnd.openxmlformats-officedocument.presentationml.tags+xml"/>
  <Override PartName="/ppt/slideMasters/slideMaster5.xml" ContentType="application/vnd.openxmlformats-officedocument.presentationml.slideMaster+xml"/>
  <Override PartName="/ppt/slides/slide49.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tags/tag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commentAuthors.xml" ContentType="application/vnd.openxmlformats-officedocument.presentationml.commentAuthors+xml"/>
  <Override PartName="/ppt/slideLayouts/slideLayout10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tags/tag3.xml" ContentType="application/vnd.openxmlformats-officedocument.presentationml.tag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tags/tag19.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tags/tag26.xml" ContentType="application/vnd.openxmlformats-officedocument.presentationml.tags+xml"/>
  <Override PartName="/ppt/tags/tag15.xml" ContentType="application/vnd.openxmlformats-officedocument.presentationml.tags+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tags/tag22.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tags/tag1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ags/tag4.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s/slide32.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12.xml" ContentType="application/vnd.openxmlformats-officedocument.presentationml.tags+xml"/>
  <Override PartName="/ppt/tags/tag23.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tags/tag9.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08" r:id="rId1"/>
    <p:sldMasterId id="2147483732" r:id="rId2"/>
    <p:sldMasterId id="2147483744" r:id="rId3"/>
    <p:sldMasterId id="2147483756" r:id="rId4"/>
    <p:sldMasterId id="2147483768" r:id="rId5"/>
    <p:sldMasterId id="2147483780" r:id="rId6"/>
    <p:sldMasterId id="2147483792" r:id="rId7"/>
    <p:sldMasterId id="2147483804" r:id="rId8"/>
    <p:sldMasterId id="2147483816" r:id="rId9"/>
    <p:sldMasterId id="2147483840" r:id="rId10"/>
  </p:sldMasterIdLst>
  <p:notesMasterIdLst>
    <p:notesMasterId r:id="rId81"/>
  </p:notesMasterIdLst>
  <p:sldIdLst>
    <p:sldId id="267" r:id="rId11"/>
    <p:sldId id="275" r:id="rId12"/>
    <p:sldId id="310" r:id="rId13"/>
    <p:sldId id="311" r:id="rId14"/>
    <p:sldId id="312" r:id="rId15"/>
    <p:sldId id="313" r:id="rId16"/>
    <p:sldId id="314" r:id="rId17"/>
    <p:sldId id="260" r:id="rId18"/>
    <p:sldId id="262" r:id="rId19"/>
    <p:sldId id="316" r:id="rId20"/>
    <p:sldId id="306" r:id="rId21"/>
    <p:sldId id="263" r:id="rId22"/>
    <p:sldId id="264" r:id="rId23"/>
    <p:sldId id="300" r:id="rId24"/>
    <p:sldId id="301" r:id="rId25"/>
    <p:sldId id="302" r:id="rId26"/>
    <p:sldId id="303" r:id="rId27"/>
    <p:sldId id="317" r:id="rId28"/>
    <p:sldId id="318" r:id="rId29"/>
    <p:sldId id="319" r:id="rId30"/>
    <p:sldId id="320" r:id="rId31"/>
    <p:sldId id="321" r:id="rId32"/>
    <p:sldId id="322" r:id="rId33"/>
    <p:sldId id="265" r:id="rId34"/>
    <p:sldId id="266" r:id="rId35"/>
    <p:sldId id="336" r:id="rId36"/>
    <p:sldId id="337" r:id="rId37"/>
    <p:sldId id="268" r:id="rId38"/>
    <p:sldId id="269" r:id="rId39"/>
    <p:sldId id="327" r:id="rId40"/>
    <p:sldId id="328" r:id="rId41"/>
    <p:sldId id="324" r:id="rId42"/>
    <p:sldId id="325" r:id="rId43"/>
    <p:sldId id="326" r:id="rId44"/>
    <p:sldId id="323" r:id="rId45"/>
    <p:sldId id="270" r:id="rId46"/>
    <p:sldId id="271" r:id="rId47"/>
    <p:sldId id="272" r:id="rId48"/>
    <p:sldId id="329" r:id="rId49"/>
    <p:sldId id="330" r:id="rId50"/>
    <p:sldId id="331" r:id="rId51"/>
    <p:sldId id="333" r:id="rId52"/>
    <p:sldId id="308" r:id="rId53"/>
    <p:sldId id="332" r:id="rId54"/>
    <p:sldId id="334" r:id="rId55"/>
    <p:sldId id="335" r:id="rId56"/>
    <p:sldId id="309" r:id="rId57"/>
    <p:sldId id="276" r:id="rId58"/>
    <p:sldId id="277" r:id="rId59"/>
    <p:sldId id="282" r:id="rId60"/>
    <p:sldId id="295" r:id="rId61"/>
    <p:sldId id="278" r:id="rId62"/>
    <p:sldId id="283" r:id="rId63"/>
    <p:sldId id="279" r:id="rId64"/>
    <p:sldId id="285" r:id="rId65"/>
    <p:sldId id="286" r:id="rId66"/>
    <p:sldId id="296" r:id="rId67"/>
    <p:sldId id="297" r:id="rId68"/>
    <p:sldId id="280" r:id="rId69"/>
    <p:sldId id="287" r:id="rId70"/>
    <p:sldId id="288" r:id="rId71"/>
    <p:sldId id="293" r:id="rId72"/>
    <p:sldId id="294" r:id="rId73"/>
    <p:sldId id="298" r:id="rId74"/>
    <p:sldId id="299" r:id="rId75"/>
    <p:sldId id="289" r:id="rId76"/>
    <p:sldId id="290" r:id="rId77"/>
    <p:sldId id="291" r:id="rId78"/>
    <p:sldId id="292" r:id="rId79"/>
    <p:sldId id="305" r:id="rId8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komp6" initials="k"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clrMru>
    <a:srgbClr val="47734B"/>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2397" autoAdjust="0"/>
    <p:restoredTop sz="94654" autoAdjust="0"/>
  </p:normalViewPr>
  <p:slideViewPr>
    <p:cSldViewPr>
      <p:cViewPr varScale="1">
        <p:scale>
          <a:sx n="74" d="100"/>
          <a:sy n="74" d="100"/>
        </p:scale>
        <p:origin x="-192"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0" d="100"/>
          <a:sy n="80" d="100"/>
        </p:scale>
        <p:origin x="-2058"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slide" Target="slides/slide45.xml"/><Relationship Id="rId63" Type="http://schemas.openxmlformats.org/officeDocument/2006/relationships/slide" Target="slides/slide53.xml"/><Relationship Id="rId68" Type="http://schemas.openxmlformats.org/officeDocument/2006/relationships/slide" Target="slides/slide58.xml"/><Relationship Id="rId76" Type="http://schemas.openxmlformats.org/officeDocument/2006/relationships/slide" Target="slides/slide66.xml"/><Relationship Id="rId84" Type="http://schemas.openxmlformats.org/officeDocument/2006/relationships/viewProps" Target="viewProps.xml"/><Relationship Id="rId7" Type="http://schemas.openxmlformats.org/officeDocument/2006/relationships/slideMaster" Target="slideMasters/slideMaster7.xml"/><Relationship Id="rId71" Type="http://schemas.openxmlformats.org/officeDocument/2006/relationships/slide" Target="slides/slide61.xml"/><Relationship Id="rId2" Type="http://schemas.openxmlformats.org/officeDocument/2006/relationships/slideMaster" Target="slideMasters/slideMaster2.xml"/><Relationship Id="rId16" Type="http://schemas.openxmlformats.org/officeDocument/2006/relationships/slide" Target="slides/slide6.xml"/><Relationship Id="rId29" Type="http://schemas.openxmlformats.org/officeDocument/2006/relationships/slide" Target="slides/slide19.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slide" Target="slides/slide48.xml"/><Relationship Id="rId66" Type="http://schemas.openxmlformats.org/officeDocument/2006/relationships/slide" Target="slides/slide56.xml"/><Relationship Id="rId74" Type="http://schemas.openxmlformats.org/officeDocument/2006/relationships/slide" Target="slides/slide64.xml"/><Relationship Id="rId79" Type="http://schemas.openxmlformats.org/officeDocument/2006/relationships/slide" Target="slides/slide69.xml"/><Relationship Id="rId5" Type="http://schemas.openxmlformats.org/officeDocument/2006/relationships/slideMaster" Target="slideMasters/slideMaster5.xml"/><Relationship Id="rId61" Type="http://schemas.openxmlformats.org/officeDocument/2006/relationships/slide" Target="slides/slide51.xml"/><Relationship Id="rId82" Type="http://schemas.openxmlformats.org/officeDocument/2006/relationships/commentAuthors" Target="commentAuthors.xml"/><Relationship Id="rId19" Type="http://schemas.openxmlformats.org/officeDocument/2006/relationships/slide" Target="slides/slide9.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slide" Target="slides/slide46.xml"/><Relationship Id="rId64" Type="http://schemas.openxmlformats.org/officeDocument/2006/relationships/slide" Target="slides/slide54.xml"/><Relationship Id="rId69" Type="http://schemas.openxmlformats.org/officeDocument/2006/relationships/slide" Target="slides/slide59.xml"/><Relationship Id="rId77" Type="http://schemas.openxmlformats.org/officeDocument/2006/relationships/slide" Target="slides/slide67.xml"/><Relationship Id="rId8" Type="http://schemas.openxmlformats.org/officeDocument/2006/relationships/slideMaster" Target="slideMasters/slideMaster8.xml"/><Relationship Id="rId51" Type="http://schemas.openxmlformats.org/officeDocument/2006/relationships/slide" Target="slides/slide41.xml"/><Relationship Id="rId72" Type="http://schemas.openxmlformats.org/officeDocument/2006/relationships/slide" Target="slides/slide62.xml"/><Relationship Id="rId80" Type="http://schemas.openxmlformats.org/officeDocument/2006/relationships/slide" Target="slides/slide70.xml"/><Relationship Id="rId85" Type="http://schemas.openxmlformats.org/officeDocument/2006/relationships/theme" Target="theme/theme1.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slide" Target="slides/slide49.xml"/><Relationship Id="rId67" Type="http://schemas.openxmlformats.org/officeDocument/2006/relationships/slide" Target="slides/slide57.xml"/><Relationship Id="rId20" Type="http://schemas.openxmlformats.org/officeDocument/2006/relationships/slide" Target="slides/slide10.xml"/><Relationship Id="rId41" Type="http://schemas.openxmlformats.org/officeDocument/2006/relationships/slide" Target="slides/slide31.xml"/><Relationship Id="rId54" Type="http://schemas.openxmlformats.org/officeDocument/2006/relationships/slide" Target="slides/slide44.xml"/><Relationship Id="rId62" Type="http://schemas.openxmlformats.org/officeDocument/2006/relationships/slide" Target="slides/slide52.xml"/><Relationship Id="rId70" Type="http://schemas.openxmlformats.org/officeDocument/2006/relationships/slide" Target="slides/slide60.xml"/><Relationship Id="rId75" Type="http://schemas.openxmlformats.org/officeDocument/2006/relationships/slide" Target="slides/slide65.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slide" Target="slides/slide47.xml"/><Relationship Id="rId10" Type="http://schemas.openxmlformats.org/officeDocument/2006/relationships/slideMaster" Target="slideMasters/slideMaster10.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60" Type="http://schemas.openxmlformats.org/officeDocument/2006/relationships/slide" Target="slides/slide50.xml"/><Relationship Id="rId65" Type="http://schemas.openxmlformats.org/officeDocument/2006/relationships/slide" Target="slides/slide55.xml"/><Relationship Id="rId73" Type="http://schemas.openxmlformats.org/officeDocument/2006/relationships/slide" Target="slides/slide63.xml"/><Relationship Id="rId78" Type="http://schemas.openxmlformats.org/officeDocument/2006/relationships/slide" Target="slides/slide68.xml"/><Relationship Id="rId81" Type="http://schemas.openxmlformats.org/officeDocument/2006/relationships/notesMaster" Target="notesMasters/notesMaster1.xml"/><Relationship Id="rId86"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1400D0-D2CC-405A-AAAA-D748C96747BB}" type="datetimeFigureOut">
              <a:rPr lang="ru-RU" smtClean="0"/>
              <a:pPr/>
              <a:t>27.06.2009</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E9534F-4660-4226-9F5A-2D939A28F458}"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dirty="0"/>
          </a:p>
        </p:txBody>
      </p:sp>
      <p:sp>
        <p:nvSpPr>
          <p:cNvPr id="15" name="Дата 1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16" name="Номер слайда 15"/>
          <p:cNvSpPr>
            <a:spLocks noGrp="1"/>
          </p:cNvSpPr>
          <p:nvPr>
            <p:ph type="sldNum" sz="quarter" idx="11"/>
          </p:nvPr>
        </p:nvSpPr>
        <p:spPr/>
        <p:txBody>
          <a:bodyPr/>
          <a:lstStyle/>
          <a:p>
            <a:fld id="{6F6715DA-8387-4635-AA24-BE0B9789D651}" type="slidenum">
              <a:rPr lang="ru-RU" smtClean="0"/>
              <a:pPr/>
              <a:t>‹#›</a:t>
            </a:fld>
            <a:endParaRPr lang="ru-RU" dirty="0"/>
          </a:p>
        </p:txBody>
      </p:sp>
      <p:sp>
        <p:nvSpPr>
          <p:cNvPr id="17" name="Нижний колонтитул 16"/>
          <p:cNvSpPr>
            <a:spLocks noGrp="1"/>
          </p:cNvSpPr>
          <p:nvPr>
            <p:ph type="ftr" sz="quarter" idx="12"/>
          </p:nvPr>
        </p:nvSpPr>
        <p:spPr/>
        <p:txBody>
          <a:bodyPr/>
          <a:lstStyle/>
          <a:p>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8" name="Номер слайда 7"/>
          <p:cNvSpPr>
            <a:spLocks noGrp="1"/>
          </p:cNvSpPr>
          <p:nvPr>
            <p:ph type="sldNum" sz="quarter" idx="11"/>
          </p:nvPr>
        </p:nvSpPr>
        <p:spPr/>
        <p:txBody>
          <a:bodyPr/>
          <a:lstStyle/>
          <a:p>
            <a:fld id="{6F6715DA-8387-4635-AA24-BE0B9789D651}" type="slidenum">
              <a:rPr lang="ru-RU" smtClean="0"/>
              <a:pPr/>
              <a:t>‹#›</a:t>
            </a:fld>
            <a:endParaRPr lang="ru-RU" dirty="0"/>
          </a:p>
        </p:txBody>
      </p:sp>
      <p:sp>
        <p:nvSpPr>
          <p:cNvPr id="9" name="Нижний колонтитул 8"/>
          <p:cNvSpPr>
            <a:spLocks noGrp="1"/>
          </p:cNvSpPr>
          <p:nvPr>
            <p:ph type="ftr" sz="quarter" idx="12"/>
          </p:nvPr>
        </p:nvSpPr>
        <p:spPr/>
        <p:txBody>
          <a:bodyPr/>
          <a:lstStyle/>
          <a:p>
            <a:endParaRPr lang="ru-RU" dirty="0"/>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156448" y="6422064"/>
            <a:ext cx="762000" cy="365125"/>
          </a:xfrm>
        </p:spPr>
        <p:txBody>
          <a:bodyPr/>
          <a:lstStyle/>
          <a:p>
            <a:fld id="{6F6715DA-8387-4635-AA24-BE0B9789D651}" type="slidenum">
              <a:rPr lang="ru-RU" smtClean="0"/>
              <a:pPr/>
              <a:t>‹#›</a:t>
            </a:fld>
            <a:endParaRPr lang="ru-RU" dirty="0"/>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dirty="0"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0" name="Дата 9"/>
          <p:cNvSpPr>
            <a:spLocks noGrp="1"/>
          </p:cNvSpPr>
          <p:nvPr>
            <p:ph type="dt" sz="half" idx="10"/>
          </p:nvPr>
        </p:nvSpPr>
        <p:spPr>
          <a:xfrm>
            <a:off x="5562600" y="6509004"/>
            <a:ext cx="3002280" cy="274320"/>
          </a:xfrm>
        </p:spPr>
        <p:txBody>
          <a:bodyPr vert="horz" rtlCol="0"/>
          <a:lstStyle>
            <a:extLst/>
          </a:lstStyle>
          <a:p>
            <a:fld id="{76332AA2-8F0D-4411-9DD5-DBFBA16C4118}" type="datetimeFigureOut">
              <a:rPr lang="ru-RU" smtClean="0"/>
              <a:pPr/>
              <a:t>27.06.2009</a:t>
            </a:fld>
            <a:endParaRPr lang="ru-RU" dirty="0"/>
          </a:p>
        </p:txBody>
      </p:sp>
      <p:sp>
        <p:nvSpPr>
          <p:cNvPr id="11" name="Номер слайда 10"/>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6F6715DA-8387-4635-AA24-BE0B9789D651}" type="slidenum">
              <a:rPr lang="ru-RU" smtClean="0"/>
              <a:pPr/>
              <a:t>‹#›</a:t>
            </a:fld>
            <a:endParaRPr lang="ru-RU" dirty="0"/>
          </a:p>
        </p:txBody>
      </p:sp>
      <p:sp>
        <p:nvSpPr>
          <p:cNvPr id="12" name="Нижний колонтитул 11"/>
          <p:cNvSpPr>
            <a:spLocks noGrp="1"/>
          </p:cNvSpPr>
          <p:nvPr>
            <p:ph type="ftr" sz="quarter" idx="12"/>
          </p:nvPr>
        </p:nvSpPr>
        <p:spPr>
          <a:xfrm>
            <a:off x="1600200" y="6509004"/>
            <a:ext cx="3907464" cy="274320"/>
          </a:xfrm>
        </p:spPr>
        <p:txBody>
          <a:bodyPr vert="horz" rtlCol="0"/>
          <a:lstStyle>
            <a:extLst/>
          </a:lstStyle>
          <a:p>
            <a:endParaRPr lang="ru-RU"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1">
        <a:schemeClr val="bg2"/>
      </p:bgRef>
    </p:bg>
    <p:spTree>
      <p:nvGrpSpPr>
        <p:cNvPr id="1" name=""/>
        <p:cNvGrpSpPr/>
        <p:nvPr/>
      </p:nvGrpSpPr>
      <p:grpSpPr>
        <a:xfrm>
          <a:off x="0" y="0"/>
          <a:ext cx="0" cy="0"/>
          <a:chOff x="0" y="0"/>
          <a:chExt cx="0" cy="0"/>
        </a:xfrm>
      </p:grpSpPr>
      <p:sp>
        <p:nvSpPr>
          <p:cNvPr id="7" name="Прямоугольник 6"/>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Заголовок 1"/>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8" name="Дата 7"/>
          <p:cNvSpPr>
            <a:spLocks noGrp="1"/>
          </p:cNvSpPr>
          <p:nvPr>
            <p:ph type="dt" sz="half" idx="10"/>
          </p:nvPr>
        </p:nvSpPr>
        <p:spPr>
          <a:xfrm>
            <a:off x="5562600" y="6513670"/>
            <a:ext cx="3002280" cy="274320"/>
          </a:xfrm>
        </p:spPr>
        <p:txBody>
          <a:bodyPr vert="horz" rtlCol="0"/>
          <a:lstStyle>
            <a:extLst/>
          </a:lstStyle>
          <a:p>
            <a:fld id="{76332AA2-8F0D-4411-9DD5-DBFBA16C4118}" type="datetimeFigureOut">
              <a:rPr lang="ru-RU" smtClean="0"/>
              <a:pPr/>
              <a:t>27.06.2009</a:t>
            </a:fld>
            <a:endParaRPr lang="ru-RU" dirty="0"/>
          </a:p>
        </p:txBody>
      </p:sp>
      <p:sp>
        <p:nvSpPr>
          <p:cNvPr id="9" name="Номер слайда 8"/>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6F6715DA-8387-4635-AA24-BE0B9789D651}" type="slidenum">
              <a:rPr lang="ru-RU" smtClean="0"/>
              <a:pPr/>
              <a:t>‹#›</a:t>
            </a:fld>
            <a:endParaRPr lang="ru-RU" dirty="0"/>
          </a:p>
        </p:txBody>
      </p:sp>
      <p:sp>
        <p:nvSpPr>
          <p:cNvPr id="10" name="Нижний колонтитул 9"/>
          <p:cNvSpPr>
            <a:spLocks noGrp="1"/>
          </p:cNvSpPr>
          <p:nvPr>
            <p:ph type="ftr" sz="quarter" idx="12"/>
          </p:nvPr>
        </p:nvSpPr>
        <p:spPr>
          <a:xfrm>
            <a:off x="1600200" y="6513670"/>
            <a:ext cx="3907464" cy="274320"/>
          </a:xfrm>
        </p:spPr>
        <p:txBody>
          <a:bodyPr vert="horz" rtlCol="0"/>
          <a:lstStyle>
            <a:extLst/>
          </a:lstStyle>
          <a:p>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a:xfrm>
            <a:off x="8641080" y="6514568"/>
            <a:ext cx="464288" cy="274320"/>
          </a:xfrm>
        </p:spPr>
        <p:txBody>
          <a:bodyPr/>
          <a:lstStyle>
            <a:extLst/>
          </a:lstStyle>
          <a:p>
            <a:fld id="{6F6715DA-8387-4635-AA24-BE0B9789D651}" type="slidenum">
              <a:rPr lang="ru-RU" smtClean="0"/>
              <a:pPr/>
              <a:t>‹#›</a:t>
            </a:fld>
            <a:endParaRPr lang="ru-RU" dirty="0"/>
          </a:p>
        </p:txBody>
      </p:sp>
      <p:sp>
        <p:nvSpPr>
          <p:cNvPr id="10" name="Прямоугольник 9"/>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Прямоугольник 9"/>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dirty="0"/>
          </a:p>
        </p:txBody>
      </p:sp>
      <p:sp>
        <p:nvSpPr>
          <p:cNvPr id="11" name="Прямоугольник 10"/>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dirty="0"/>
          </a:p>
        </p:txBody>
      </p:sp>
      <p:sp>
        <p:nvSpPr>
          <p:cNvPr id="2" name="Заголовок 1"/>
          <p:cNvSpPr>
            <a:spLocks noGrp="1"/>
          </p:cNvSpPr>
          <p:nvPr>
            <p:ph type="title"/>
          </p:nvPr>
        </p:nvSpPr>
        <p:spPr>
          <a:xfrm>
            <a:off x="457200" y="251948"/>
            <a:ext cx="8229600"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a:xfrm>
            <a:off x="8641080" y="6514568"/>
            <a:ext cx="464288" cy="274320"/>
          </a:xfrm>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3218"/>
            <a:ext cx="8229600"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6F6715DA-8387-4635-AA24-BE0B9789D651}" type="slidenum">
              <a:rPr lang="ru-RU" smtClean="0"/>
              <a:pPr/>
              <a:t>‹#›</a:t>
            </a:fld>
            <a:endParaRPr lang="ru-RU" dirty="0"/>
          </a:p>
        </p:txBody>
      </p:sp>
      <p:sp>
        <p:nvSpPr>
          <p:cNvPr id="7" name="Прямоугольник 6"/>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3" name="Нижний колонтитул 2"/>
          <p:cNvSpPr>
            <a:spLocks noGrp="1"/>
          </p:cNvSpPr>
          <p:nvPr>
            <p:ph type="ftr" sz="quarter" idx="11"/>
          </p:nvPr>
        </p:nvSpPr>
        <p:spPr/>
        <p:txBody>
          <a:bodyPr/>
          <a:lstStyle>
            <a:extLst/>
          </a:lstStyle>
          <a:p>
            <a:endParaRPr lang="ru-RU" dirty="0"/>
          </a:p>
        </p:txBody>
      </p:sp>
      <p:sp>
        <p:nvSpPr>
          <p:cNvPr id="4" name="Номер слайда 3"/>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1">
        <a:schemeClr val="bg2"/>
      </p:bgRef>
    </p:bg>
    <p:spTree>
      <p:nvGrpSpPr>
        <p:cNvPr id="1" name=""/>
        <p:cNvGrpSpPr/>
        <p:nvPr/>
      </p:nvGrpSpPr>
      <p:grpSpPr>
        <a:xfrm>
          <a:off x="0" y="0"/>
          <a:ext cx="0" cy="0"/>
          <a:chOff x="0" y="0"/>
          <a:chExt cx="0" cy="0"/>
        </a:xfrm>
      </p:grpSpPr>
      <p:sp>
        <p:nvSpPr>
          <p:cNvPr id="8" name="Прямоугольник 7"/>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Заголовок 1"/>
          <p:cNvSpPr>
            <a:spLocks noGrp="1"/>
          </p:cNvSpPr>
          <p:nvPr>
            <p:ph type="title"/>
          </p:nvPr>
        </p:nvSpPr>
        <p:spPr>
          <a:xfrm>
            <a:off x="4963136" y="304800"/>
            <a:ext cx="3931920" cy="762000"/>
          </a:xfrm>
        </p:spPr>
        <p:txBody>
          <a:bodyPr anchor="b"/>
          <a:lstStyle>
            <a:lvl1pPr marL="0" algn="r">
              <a:buNone/>
              <a:defRPr sz="2000" b="1"/>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9" name="Дата 8"/>
          <p:cNvSpPr>
            <a:spLocks noGrp="1"/>
          </p:cNvSpPr>
          <p:nvPr>
            <p:ph type="dt" sz="half" idx="10"/>
          </p:nvPr>
        </p:nvSpPr>
        <p:spPr>
          <a:xfrm>
            <a:off x="5562600" y="6513670"/>
            <a:ext cx="3002280" cy="274320"/>
          </a:xfrm>
        </p:spPr>
        <p:txBody>
          <a:bodyPr vert="horz" rtlCol="0"/>
          <a:lstStyle>
            <a:extLst/>
          </a:lstStyle>
          <a:p>
            <a:fld id="{76332AA2-8F0D-4411-9DD5-DBFBA16C4118}" type="datetimeFigureOut">
              <a:rPr lang="ru-RU" smtClean="0"/>
              <a:pPr/>
              <a:t>27.06.2009</a:t>
            </a:fld>
            <a:endParaRPr lang="ru-RU" dirty="0"/>
          </a:p>
        </p:txBody>
      </p:sp>
      <p:sp>
        <p:nvSpPr>
          <p:cNvPr id="10" name="Номер слайда 9"/>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6F6715DA-8387-4635-AA24-BE0B9789D651}" type="slidenum">
              <a:rPr lang="ru-RU" smtClean="0"/>
              <a:pPr/>
              <a:t>‹#›</a:t>
            </a:fld>
            <a:endParaRPr lang="ru-RU" dirty="0"/>
          </a:p>
        </p:txBody>
      </p:sp>
      <p:sp>
        <p:nvSpPr>
          <p:cNvPr id="11" name="Нижний колонтитул 10"/>
          <p:cNvSpPr>
            <a:spLocks noGrp="1"/>
          </p:cNvSpPr>
          <p:nvPr>
            <p:ph type="ftr" sz="quarter" idx="12"/>
          </p:nvPr>
        </p:nvSpPr>
        <p:spPr>
          <a:xfrm>
            <a:off x="1600200" y="6513670"/>
            <a:ext cx="3907464" cy="274320"/>
          </a:xfrm>
        </p:spPr>
        <p:txBody>
          <a:bodyPr vert="horz" rtlCol="0"/>
          <a:lstStyle>
            <a:extLst/>
          </a:lstStyle>
          <a:p>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76332AA2-8F0D-4411-9DD5-DBFBA16C4118}" type="datetimeFigureOut">
              <a:rPr lang="ru-RU" smtClean="0"/>
              <a:pPr/>
              <a:t>27.06.2009</a:t>
            </a:fld>
            <a:endParaRPr lang="ru-RU" dirty="0"/>
          </a:p>
        </p:txBody>
      </p:sp>
      <p:sp>
        <p:nvSpPr>
          <p:cNvPr id="15" name="Номер слайда 14"/>
          <p:cNvSpPr>
            <a:spLocks noGrp="1"/>
          </p:cNvSpPr>
          <p:nvPr>
            <p:ph type="sldNum" sz="quarter" idx="15"/>
          </p:nvPr>
        </p:nvSpPr>
        <p:spPr/>
        <p:txBody>
          <a:bodyPr/>
          <a:lstStyle>
            <a:lvl1pPr algn="ctr">
              <a:defRPr/>
            </a:lvl1pPr>
          </a:lstStyle>
          <a:p>
            <a:fld id="{6F6715DA-8387-4635-AA24-BE0B9789D651}" type="slidenum">
              <a:rPr lang="ru-RU" smtClean="0"/>
              <a:pPr/>
              <a:t>‹#›</a:t>
            </a:fld>
            <a:endParaRPr lang="ru-RU" dirty="0"/>
          </a:p>
        </p:txBody>
      </p:sp>
      <p:sp>
        <p:nvSpPr>
          <p:cNvPr id="16" name="Нижний колонтитул 15"/>
          <p:cNvSpPr>
            <a:spLocks noGrp="1"/>
          </p:cNvSpPr>
          <p:nvPr>
            <p:ph type="ftr" sz="quarter" idx="16"/>
          </p:nvPr>
        </p:nvSpPr>
        <p:spPr/>
        <p:txBody>
          <a:bodyPr/>
          <a:lstStyle/>
          <a:p>
            <a:endParaRPr lang="ru-RU" dirty="0"/>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0443" y="4724400"/>
            <a:ext cx="5486400" cy="664536"/>
          </a:xfrm>
        </p:spPr>
        <p:txBody>
          <a:bodyPr anchor="b"/>
          <a:lstStyle>
            <a:lvl1pPr marL="0" algn="r">
              <a:buNone/>
              <a:defRPr sz="2000" b="1"/>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13" name="Рисунок 12"/>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ru-RU" dirty="0"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8" name="Дата 7"/>
          <p:cNvSpPr>
            <a:spLocks noGrp="1"/>
          </p:cNvSpPr>
          <p:nvPr>
            <p:ph type="dt" sz="half" idx="10"/>
          </p:nvPr>
        </p:nvSpPr>
        <p:spPr>
          <a:xfrm>
            <a:off x="5562600" y="6509004"/>
            <a:ext cx="3002280" cy="274320"/>
          </a:xfrm>
        </p:spPr>
        <p:txBody>
          <a:bodyPr vert="horz" rtlCol="0"/>
          <a:lstStyle>
            <a:extLst/>
          </a:lstStyle>
          <a:p>
            <a:fld id="{76332AA2-8F0D-4411-9DD5-DBFBA16C4118}" type="datetimeFigureOut">
              <a:rPr lang="ru-RU" smtClean="0"/>
              <a:pPr/>
              <a:t>27.06.2009</a:t>
            </a:fld>
            <a:endParaRPr lang="ru-RU" dirty="0"/>
          </a:p>
        </p:txBody>
      </p:sp>
      <p:sp>
        <p:nvSpPr>
          <p:cNvPr id="9" name="Номер слайда 8"/>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6F6715DA-8387-4635-AA24-BE0B9789D651}" type="slidenum">
              <a:rPr lang="ru-RU" smtClean="0"/>
              <a:pPr/>
              <a:t>‹#›</a:t>
            </a:fld>
            <a:endParaRPr lang="ru-RU" dirty="0"/>
          </a:p>
        </p:txBody>
      </p:sp>
      <p:sp>
        <p:nvSpPr>
          <p:cNvPr id="10" name="Нижний колонтитул 9"/>
          <p:cNvSpPr>
            <a:spLocks noGrp="1"/>
          </p:cNvSpPr>
          <p:nvPr>
            <p:ph type="ftr" sz="quarter" idx="12"/>
          </p:nvPr>
        </p:nvSpPr>
        <p:spPr>
          <a:xfrm>
            <a:off x="1600200" y="6509004"/>
            <a:ext cx="3907464" cy="274320"/>
          </a:xfrm>
        </p:spPr>
        <p:txBody>
          <a:bodyPr vert="horz" rtlCol="0"/>
          <a:lstStyle>
            <a:extLst/>
          </a:lstStyle>
          <a:p>
            <a:endParaRPr lang="ru-RU"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lvl1pPr algn="l">
              <a:defRPr/>
            </a:lvl1pPr>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8" name="Номер слайда 7"/>
          <p:cNvSpPr>
            <a:spLocks noGrp="1"/>
          </p:cNvSpPr>
          <p:nvPr>
            <p:ph type="sldNum" sz="quarter" idx="11"/>
          </p:nvPr>
        </p:nvSpPr>
        <p:spPr/>
        <p:txBody>
          <a:bodyPr/>
          <a:lstStyle/>
          <a:p>
            <a:fld id="{6F6715DA-8387-4635-AA24-BE0B9789D651}" type="slidenum">
              <a:rPr lang="ru-RU" smtClean="0"/>
              <a:pPr/>
              <a:t>‹#›</a:t>
            </a:fld>
            <a:endParaRPr lang="ru-RU" dirty="0"/>
          </a:p>
        </p:txBody>
      </p:sp>
      <p:sp>
        <p:nvSpPr>
          <p:cNvPr id="9" name="Нижний колонтитул 8"/>
          <p:cNvSpPr>
            <a:spLocks noGrp="1"/>
          </p:cNvSpPr>
          <p:nvPr>
            <p:ph type="ftr" sz="quarter" idx="12"/>
          </p:nvPr>
        </p:nvSpPr>
        <p:spPr/>
        <p:txBody>
          <a:bodyPr/>
          <a:lstStyle/>
          <a:p>
            <a:endParaRPr lang="ru-RU"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156448" y="6422064"/>
            <a:ext cx="762000" cy="365125"/>
          </a:xfrm>
        </p:spPr>
        <p:txBody>
          <a:bodyPr/>
          <a:lstStyle/>
          <a:p>
            <a:fld id="{6F6715DA-8387-4635-AA24-BE0B9789D651}" type="slidenum">
              <a:rPr lang="ru-RU" smtClean="0"/>
              <a:pPr/>
              <a:t>‹#›</a:t>
            </a:fld>
            <a:endParaRPr lang="ru-RU"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dirty="0"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8" name="Полилиния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Заголовок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lgn="l">
              <a:defRPr/>
            </a:lvl1p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7" name="Полилиния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9" name="Полилиния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2" name="Заголовок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7467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320"/>
            <a:ext cx="7470648" cy="1143000"/>
          </a:xfrm>
        </p:spPr>
        <p:txBody>
          <a:bodyPr anchor="ctr"/>
          <a:lstStyle>
            <a:lvl1pPr algn="l">
              <a:defRPr sz="4600"/>
            </a:lvl1pPr>
          </a:lstStyle>
          <a:p>
            <a:r>
              <a:rPr kumimoji="0" lang="ru-RU" smtClean="0"/>
              <a:t>Образец заголовка</a:t>
            </a:r>
            <a:endParaRPr kumimoji="0" lang="en-US"/>
          </a:p>
        </p:txBody>
      </p:sp>
      <p:sp>
        <p:nvSpPr>
          <p:cNvPr id="7" name="Дата 6"/>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8" name="Номер слайда 7"/>
          <p:cNvSpPr>
            <a:spLocks noGrp="1"/>
          </p:cNvSpPr>
          <p:nvPr>
            <p:ph type="sldNum" sz="quarter" idx="11"/>
          </p:nvPr>
        </p:nvSpPr>
        <p:spPr/>
        <p:txBody>
          <a:bodyPr/>
          <a:lstStyle/>
          <a:p>
            <a:fld id="{6F6715DA-8387-4635-AA24-BE0B9789D651}" type="slidenum">
              <a:rPr lang="ru-RU" smtClean="0"/>
              <a:pPr/>
              <a:t>‹#›</a:t>
            </a:fld>
            <a:endParaRPr lang="ru-RU" dirty="0"/>
          </a:p>
        </p:txBody>
      </p:sp>
      <p:sp>
        <p:nvSpPr>
          <p:cNvPr id="9" name="Нижний колонтитул 8"/>
          <p:cNvSpPr>
            <a:spLocks noGrp="1"/>
          </p:cNvSpPr>
          <p:nvPr>
            <p:ph type="ftr" sz="quarter" idx="12"/>
          </p:nvPr>
        </p:nvSpPr>
        <p:spPr/>
        <p:txBody>
          <a:bodyPr/>
          <a:lstStyle/>
          <a:p>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156448" y="6422064"/>
            <a:ext cx="762000" cy="365125"/>
          </a:xfrm>
        </p:spPr>
        <p:txBody>
          <a:bodyPr/>
          <a:lstStyle/>
          <a:p>
            <a:fld id="{6F6715DA-8387-4635-AA24-BE0B9789D651}" type="slidenum">
              <a:rPr lang="ru-RU" smtClean="0"/>
              <a:pPr/>
              <a:t>‹#›</a:t>
            </a:fld>
            <a:endParaRPr lang="ru-RU"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ru-RU" dirty="0" smtClean="0"/>
              <a:t>Вставка рисунка</a:t>
            </a:r>
            <a:endParaRPr kumimoji="0" lang="en-US" dirty="0"/>
          </a:p>
        </p:txBody>
      </p:sp>
      <p:sp>
        <p:nvSpPr>
          <p:cNvPr id="4" name="Текст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a:xfrm>
            <a:off x="457200" y="6422064"/>
            <a:ext cx="2133600" cy="365125"/>
          </a:xfrm>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17" name="Нижний колонтитул 16"/>
          <p:cNvSpPr>
            <a:spLocks noGrp="1"/>
          </p:cNvSpPr>
          <p:nvPr>
            <p:ph type="ftr" sz="quarter" idx="11"/>
          </p:nvPr>
        </p:nvSpPr>
        <p:spPr/>
        <p:txBody>
          <a:bodyPr/>
          <a:lstStyle>
            <a:extLst/>
          </a:lstStyle>
          <a:p>
            <a:endParaRPr lang="ru-RU" dirty="0"/>
          </a:p>
        </p:txBody>
      </p:sp>
      <p:sp>
        <p:nvSpPr>
          <p:cNvPr id="29" name="Номер слайда 28"/>
          <p:cNvSpPr>
            <a:spLocks noGrp="1"/>
          </p:cNvSpPr>
          <p:nvPr>
            <p:ph type="sldNum" sz="quarter" idx="12"/>
          </p:nvPr>
        </p:nvSpPr>
        <p:spPr/>
        <p:txBody>
          <a:bodyPr/>
          <a:lstStyle>
            <a:extLst/>
          </a:lstStyle>
          <a:p>
            <a:fld id="{6F6715DA-8387-4635-AA24-BE0B9789D651}" type="slidenum">
              <a:rPr lang="ru-RU" smtClean="0"/>
              <a:pPr/>
              <a:t>‹#›</a:t>
            </a:fld>
            <a:endParaRPr lang="ru-RU" dirty="0"/>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6F6715DA-8387-4635-AA24-BE0B9789D651}" type="slidenum">
              <a:rPr lang="ru-RU" smtClean="0"/>
              <a:pPr/>
              <a:t>‹#›</a:t>
            </a:fld>
            <a:endParaRPr lang="ru-RU" dirty="0"/>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6F6715DA-8387-4635-AA24-BE0B9789D651}" type="slidenum">
              <a:rPr lang="ru-RU" smtClean="0"/>
              <a:pPr/>
              <a:t>‹#›</a:t>
            </a:fld>
            <a:endParaRPr lang="ru-RU" dirty="0"/>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6F6715DA-8387-4635-AA24-BE0B9789D651}" type="slidenum">
              <a:rPr lang="ru-RU" smtClean="0"/>
              <a:pPr/>
              <a:t>‹#›</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7" name="Дата 6"/>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3" name="Нижний колонтитул 2"/>
          <p:cNvSpPr>
            <a:spLocks noGrp="1"/>
          </p:cNvSpPr>
          <p:nvPr>
            <p:ph type="ftr" sz="quarter" idx="11"/>
          </p:nvPr>
        </p:nvSpPr>
        <p:spPr/>
        <p:txBody>
          <a:bodyPr/>
          <a:lstStyle>
            <a:extLst/>
          </a:lstStyle>
          <a:p>
            <a:endParaRPr lang="ru-RU" dirty="0"/>
          </a:p>
        </p:txBody>
      </p:sp>
      <p:sp>
        <p:nvSpPr>
          <p:cNvPr id="4" name="Номер слайда 3"/>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dirty="0" smtClean="0"/>
              <a:t>Вставка рисунка</a:t>
            </a:r>
            <a:endParaRPr kumimoji="0" lang="en-US" dirty="0"/>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a:xfrm>
            <a:off x="914400" y="55499"/>
            <a:ext cx="5562600" cy="365125"/>
          </a:xfrm>
        </p:spPr>
        <p:txBody>
          <a:bodyPr/>
          <a:lstStyle>
            <a:extLst/>
          </a:lstStyle>
          <a:p>
            <a:endParaRPr lang="ru-RU" dirty="0"/>
          </a:p>
        </p:txBody>
      </p:sp>
      <p:sp>
        <p:nvSpPr>
          <p:cNvPr id="7" name="Номер слайда 6"/>
          <p:cNvSpPr>
            <a:spLocks noGrp="1"/>
          </p:cNvSpPr>
          <p:nvPr>
            <p:ph type="sldNum" sz="quarter" idx="12"/>
          </p:nvPr>
        </p:nvSpPr>
        <p:spPr>
          <a:xfrm>
            <a:off x="8610600" y="55499"/>
            <a:ext cx="457200" cy="365125"/>
          </a:xfrm>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17" name="Нижний колонтитул 16"/>
          <p:cNvSpPr>
            <a:spLocks noGrp="1"/>
          </p:cNvSpPr>
          <p:nvPr>
            <p:ph type="ftr" sz="quarter" idx="11"/>
          </p:nvPr>
        </p:nvSpPr>
        <p:spPr/>
        <p:txBody>
          <a:bodyPr/>
          <a:lstStyle/>
          <a:p>
            <a:endParaRPr lang="ru-RU" dirty="0"/>
          </a:p>
        </p:txBody>
      </p:sp>
      <p:sp>
        <p:nvSpPr>
          <p:cNvPr id="29" name="Номер слайда 28"/>
          <p:cNvSpPr>
            <a:spLocks noGrp="1"/>
          </p:cNvSpPr>
          <p:nvPr>
            <p:ph type="sldNum" sz="quarter" idx="12"/>
          </p:nvPr>
        </p:nvSpPr>
        <p:spPr/>
        <p:txBody>
          <a:bodyPr/>
          <a:lstStyle/>
          <a:p>
            <a:fld id="{6F6715DA-8387-4635-AA24-BE0B9789D651}" type="slidenum">
              <a:rPr lang="ru-RU" smtClean="0"/>
              <a:pPr/>
              <a:t>‹#›</a:t>
            </a:fld>
            <a:endParaRPr lang="ru-RU" dirty="0"/>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a:xfrm>
            <a:off x="7924800" y="6416675"/>
            <a:ext cx="762000" cy="365125"/>
          </a:xfrm>
        </p:spPr>
        <p:txBody>
          <a:bodyPr/>
          <a:lstStyle/>
          <a:p>
            <a:fld id="{6F6715DA-8387-4635-AA24-BE0B9789D651}"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6F6715DA-8387-4635-AA24-BE0B9789D651}" type="slidenum">
              <a:rPr lang="ru-RU" smtClean="0"/>
              <a:pPr/>
              <a:t>‹#›</a:t>
            </a:fld>
            <a:endParaRPr lang="ru-RU" dirty="0"/>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dirty="0"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2" name="Нижний колонтитул 1"/>
          <p:cNvSpPr>
            <a:spLocks noGrp="1"/>
          </p:cNvSpPr>
          <p:nvPr>
            <p:ph type="ftr" sz="quarter" idx="11"/>
          </p:nvPr>
        </p:nvSpPr>
        <p:spPr/>
        <p:txBody>
          <a:bodyPr/>
          <a:lstStyle/>
          <a:p>
            <a:endParaRPr lang="ru-RU" dirty="0"/>
          </a:p>
        </p:txBody>
      </p:sp>
      <p:sp>
        <p:nvSpPr>
          <p:cNvPr id="15" name="Номер слайда 14"/>
          <p:cNvSpPr>
            <a:spLocks noGrp="1"/>
          </p:cNvSpPr>
          <p:nvPr>
            <p:ph type="sldNum" sz="quarter" idx="12"/>
          </p:nvPr>
        </p:nvSpPr>
        <p:spPr>
          <a:xfrm>
            <a:off x="8229600" y="6473952"/>
            <a:ext cx="758952" cy="246888"/>
          </a:xfrm>
        </p:spPr>
        <p:txBody>
          <a:bodyPr/>
          <a:lstStyle/>
          <a:p>
            <a:fld id="{6F6715DA-8387-4635-AA24-BE0B9789D651}" type="slidenum">
              <a:rPr lang="ru-RU" smtClean="0"/>
              <a:pPr/>
              <a:t>‹#›</a:t>
            </a:fld>
            <a:endParaRPr lang="ru-RU" dirty="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dirty="0"/>
          </a:p>
        </p:txBody>
      </p:sp>
      <p:sp>
        <p:nvSpPr>
          <p:cNvPr id="16" name="Номер слайда 15"/>
          <p:cNvSpPr>
            <a:spLocks noGrp="1"/>
          </p:cNvSpPr>
          <p:nvPr>
            <p:ph type="sldNum" sz="quarter" idx="12"/>
          </p:nvPr>
        </p:nvSpPr>
        <p:spPr>
          <a:xfrm>
            <a:off x="8229600" y="6473952"/>
            <a:ext cx="758952" cy="246888"/>
          </a:xfrm>
        </p:spPr>
        <p:txBody>
          <a:bodyPr/>
          <a:lstStyle/>
          <a:p>
            <a:fld id="{6F6715DA-8387-4635-AA24-BE0B9789D651}" type="slidenum">
              <a:rPr lang="ru-RU" smtClean="0"/>
              <a:pPr/>
              <a:t>‹#›</a:t>
            </a:fld>
            <a:endParaRPr lang="ru-RU"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11" name="Нижний колонтитул 10"/>
          <p:cNvSpPr>
            <a:spLocks noGrp="1"/>
          </p:cNvSpPr>
          <p:nvPr>
            <p:ph type="ftr" sz="quarter" idx="11"/>
          </p:nvPr>
        </p:nvSpPr>
        <p:spPr/>
        <p:txBody>
          <a:bodyPr/>
          <a:lstStyle/>
          <a:p>
            <a:endParaRPr lang="ru-RU" dirty="0"/>
          </a:p>
        </p:txBody>
      </p:sp>
      <p:sp>
        <p:nvSpPr>
          <p:cNvPr id="16" name="Номер слайда 15"/>
          <p:cNvSpPr>
            <a:spLocks noGrp="1"/>
          </p:cNvSpPr>
          <p:nvPr>
            <p:ph type="sldNum" sz="quarter" idx="12"/>
          </p:nvPr>
        </p:nvSpPr>
        <p:spPr/>
        <p:txBody>
          <a:bodyPr/>
          <a:lstStyle/>
          <a:p>
            <a:fld id="{6F6715DA-8387-4635-AA24-BE0B9789D651}" type="slidenum">
              <a:rPr lang="ru-RU" smtClean="0"/>
              <a:pPr/>
              <a:t>‹#›</a:t>
            </a:fld>
            <a:endParaRPr lang="ru-RU" dirty="0"/>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10" name="Нижний колонтитул 9"/>
          <p:cNvSpPr>
            <a:spLocks noGrp="1"/>
          </p:cNvSpPr>
          <p:nvPr>
            <p:ph type="ftr" sz="quarter" idx="11"/>
          </p:nvPr>
        </p:nvSpPr>
        <p:spPr/>
        <p:txBody>
          <a:bodyPr/>
          <a:lstStyle/>
          <a:p>
            <a:endParaRPr lang="ru-RU" dirty="0"/>
          </a:p>
        </p:txBody>
      </p:sp>
      <p:sp>
        <p:nvSpPr>
          <p:cNvPr id="31" name="Номер слайда 30"/>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229600" y="6477000"/>
            <a:ext cx="762000" cy="246888"/>
          </a:xfrm>
        </p:spPr>
        <p:txBody>
          <a:bodyPr/>
          <a:lstStyle/>
          <a:p>
            <a:fld id="{6F6715DA-8387-4635-AA24-BE0B9789D651}" type="slidenum">
              <a:rPr lang="ru-RU" smtClean="0"/>
              <a:pPr/>
              <a:t>‹#›</a:t>
            </a:fld>
            <a:endParaRPr lang="ru-RU" dirty="0"/>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21" name="Нижний колонтитул 20"/>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24" name="Нижний колонтитул 23"/>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29" name="Нижний колонтитул 28"/>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dirty="0" smtClean="0"/>
              <a:t>Вставка рисунка</a:t>
            </a:r>
            <a:endParaRPr kumimoji="0" lang="en-US" dirty="0"/>
          </a:p>
        </p:txBody>
      </p:sp>
      <p:sp>
        <p:nvSpPr>
          <p:cNvPr id="7" name="Дата 6"/>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31" name="Номер слайда 30"/>
          <p:cNvSpPr>
            <a:spLocks noGrp="1"/>
          </p:cNvSpPr>
          <p:nvPr>
            <p:ph type="sldNum" sz="quarter" idx="12"/>
          </p:nvPr>
        </p:nvSpPr>
        <p:spPr/>
        <p:txBody>
          <a:bodyPr/>
          <a:lstStyle/>
          <a:p>
            <a:fld id="{6F6715DA-8387-4635-AA24-BE0B9789D651}" type="slidenum">
              <a:rPr lang="ru-RU" smtClean="0"/>
              <a:pPr/>
              <a:t>‹#›</a:t>
            </a:fld>
            <a:endParaRPr lang="ru-RU" dirty="0"/>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19" name="Нижний колонтитул 18"/>
          <p:cNvSpPr>
            <a:spLocks noGrp="1"/>
          </p:cNvSpPr>
          <p:nvPr>
            <p:ph type="ftr" sz="quarter" idx="11"/>
          </p:nvPr>
        </p:nvSpPr>
        <p:spPr/>
        <p:txBody>
          <a:bodyPr/>
          <a:lstStyle/>
          <a:p>
            <a:endParaRPr lang="ru-RU" dirty="0"/>
          </a:p>
        </p:txBody>
      </p:sp>
      <p:sp>
        <p:nvSpPr>
          <p:cNvPr id="27" name="Номер слайда 2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76332AA2-8F0D-4411-9DD5-DBFBA16C4118}" type="datetimeFigureOut">
              <a:rPr lang="ru-RU" smtClean="0"/>
              <a:pPr/>
              <a:t>27.06.2009</a:t>
            </a:fld>
            <a:endParaRPr lang="ru-RU" dirty="0"/>
          </a:p>
        </p:txBody>
      </p:sp>
      <p:sp>
        <p:nvSpPr>
          <p:cNvPr id="9" name="Номер слайда 8"/>
          <p:cNvSpPr>
            <a:spLocks noGrp="1"/>
          </p:cNvSpPr>
          <p:nvPr>
            <p:ph type="sldNum" sz="quarter" idx="15"/>
          </p:nvPr>
        </p:nvSpPr>
        <p:spPr/>
        <p:txBody>
          <a:bodyPr/>
          <a:lstStyle/>
          <a:p>
            <a:fld id="{6F6715DA-8387-4635-AA24-BE0B9789D651}" type="slidenum">
              <a:rPr lang="ru-RU" smtClean="0"/>
              <a:pPr/>
              <a:t>‹#›</a:t>
            </a:fld>
            <a:endParaRPr lang="ru-RU" dirty="0"/>
          </a:p>
        </p:txBody>
      </p:sp>
      <p:sp>
        <p:nvSpPr>
          <p:cNvPr id="10" name="Нижний колонтитул 9"/>
          <p:cNvSpPr>
            <a:spLocks noGrp="1"/>
          </p:cNvSpPr>
          <p:nvPr>
            <p:ph type="ftr" sz="quarter" idx="16"/>
          </p:nvPr>
        </p:nvSpPr>
        <p:spPr/>
        <p:txBody>
          <a:bodyPr/>
          <a:lstStyle/>
          <a:p>
            <a:endParaRPr lang="ru-RU"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overrideClrMapping bg1="dk1" tx1="lt1" bg2="dk2" tx2="lt2" accent1="accent1" accent2="accent2" accent3="accent3" accent4="accent4" accent5="accent5" accent6="accent6" hlink="hlink" folHlink="folHlink"/>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a:xfrm>
            <a:off x="8077200" y="6356350"/>
            <a:ext cx="609600" cy="365125"/>
          </a:xfrm>
        </p:spPr>
        <p:txBody>
          <a:bodyPr/>
          <a:lstStyle/>
          <a:p>
            <a:fld id="{6F6715DA-8387-4635-AA24-BE0B9789D651}" type="slidenum">
              <a:rPr lang="ru-RU" smtClean="0"/>
              <a:pPr/>
              <a:t>‹#›</a:t>
            </a:fld>
            <a:endParaRPr lang="ru-RU" dirty="0"/>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dirty="0"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6F6715DA-8387-4635-AA24-BE0B9789D651}" type="slidenum">
              <a:rPr lang="ru-RU" smtClean="0"/>
              <a:pPr/>
              <a:t>‹#›</a:t>
            </a:fld>
            <a:endParaRPr lang="ru-RU"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76332AA2-8F0D-4411-9DD5-DBFBA16C4118}" type="datetimeFigureOut">
              <a:rPr lang="ru-RU" smtClean="0"/>
              <a:pPr/>
              <a:t>27.06.2009</a:t>
            </a:fld>
            <a:endParaRPr lang="ru-RU" dirty="0"/>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dirty="0"/>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6F6715DA-8387-4635-AA24-BE0B9789D651}"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dirty="0" smtClean="0"/>
              <a:t>Вставка рисунка</a:t>
            </a:r>
            <a:endParaRPr kumimoji="0" lang="en-US" dirty="0"/>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76332AA2-8F0D-4411-9DD5-DBFBA16C4118}" type="datetimeFigureOut">
              <a:rPr lang="ru-RU" smtClean="0"/>
              <a:pPr/>
              <a:t>27.06.2009</a:t>
            </a:fld>
            <a:endParaRPr lang="ru-RU" dirty="0"/>
          </a:p>
        </p:txBody>
      </p:sp>
      <p:sp>
        <p:nvSpPr>
          <p:cNvPr id="9" name="Номер слайда 8"/>
          <p:cNvSpPr>
            <a:spLocks noGrp="1"/>
          </p:cNvSpPr>
          <p:nvPr>
            <p:ph type="sldNum" sz="quarter" idx="11"/>
          </p:nvPr>
        </p:nvSpPr>
        <p:spPr/>
        <p:txBody>
          <a:bodyPr/>
          <a:lstStyle/>
          <a:p>
            <a:fld id="{6F6715DA-8387-4635-AA24-BE0B9789D651}" type="slidenum">
              <a:rPr lang="ru-RU" smtClean="0"/>
              <a:pPr/>
              <a:t>‹#›</a:t>
            </a:fld>
            <a:endParaRPr lang="ru-RU" dirty="0"/>
          </a:p>
        </p:txBody>
      </p:sp>
      <p:sp>
        <p:nvSpPr>
          <p:cNvPr id="10" name="Нижний колонтитул 9"/>
          <p:cNvSpPr>
            <a:spLocks noGrp="1"/>
          </p:cNvSpPr>
          <p:nvPr>
            <p:ph type="ftr" sz="quarter" idx="12"/>
          </p:nvPr>
        </p:nvSpPr>
        <p:spPr/>
        <p:txBody>
          <a:bodyPr/>
          <a:lstStyle/>
          <a:p>
            <a:endParaRPr lang="ru-RU" dirty="0"/>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6F6715DA-8387-4635-AA24-BE0B9789D651}" type="slidenum">
              <a:rPr lang="ru-RU" smtClean="0"/>
              <a:pPr/>
              <a:t>‹#›</a:t>
            </a:fld>
            <a:endParaRPr lang="ru-RU" dirty="0"/>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6F6715DA-8387-4635-AA24-BE0B9789D651}" type="slidenum">
              <a:rPr lang="ru-RU" smtClean="0"/>
              <a:pPr/>
              <a:t>‹#›</a:t>
            </a:fld>
            <a:endParaRPr lang="ru-RU" dirty="0"/>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6F6715DA-8387-4635-AA24-BE0B9789D651}" type="slidenum">
              <a:rPr lang="ru-RU" smtClean="0"/>
              <a:pPr/>
              <a:t>‹#›</a:t>
            </a:fld>
            <a:endParaRPr lang="ru-RU" dirty="0"/>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6F6715DA-8387-4635-AA24-BE0B9789D651}" type="slidenum">
              <a:rPr lang="ru-RU" smtClean="0"/>
              <a:pPr/>
              <a:t>‹#›</a:t>
            </a:fld>
            <a:endParaRPr lang="ru-RU" dirty="0"/>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3" name="Нижний колонтитул 2"/>
          <p:cNvSpPr>
            <a:spLocks noGrp="1"/>
          </p:cNvSpPr>
          <p:nvPr>
            <p:ph type="ftr" sz="quarter" idx="11"/>
          </p:nvPr>
        </p:nvSpPr>
        <p:spPr/>
        <p:txBody>
          <a:bodyPr/>
          <a:lstStyle>
            <a:extLst/>
          </a:lstStyle>
          <a:p>
            <a:endParaRPr lang="ru-RU" dirty="0"/>
          </a:p>
        </p:txBody>
      </p:sp>
      <p:sp>
        <p:nvSpPr>
          <p:cNvPr id="4" name="Номер слайда 3"/>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dirty="0"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76332AA2-8F0D-4411-9DD5-DBFBA16C4118}" type="datetimeFigureOut">
              <a:rPr lang="ru-RU" smtClean="0"/>
              <a:pPr/>
              <a:t>27.06.2009</a:t>
            </a:fld>
            <a:endParaRPr lang="ru-RU" dirty="0"/>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dirty="0"/>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6F6715DA-8387-4635-AA24-BE0B9789D651}" type="slidenum">
              <a:rPr lang="ru-RU" smtClean="0"/>
              <a:pPr/>
              <a:t>‹#›</a:t>
            </a:fld>
            <a:endParaRPr lang="ru-RU"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76332AA2-8F0D-4411-9DD5-DBFBA16C4118}" type="datetimeFigureOut">
              <a:rPr lang="ru-RU" smtClean="0"/>
              <a:pPr/>
              <a:t>27.06.2009</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6F6715DA-8387-4635-AA24-BE0B9789D651}"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9.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76332AA2-8F0D-4411-9DD5-DBFBA16C4118}" type="datetimeFigureOut">
              <a:rPr lang="ru-RU" smtClean="0"/>
              <a:pPr/>
              <a:t>27.06.2009</a:t>
            </a:fld>
            <a:endParaRPr lang="ru-RU" dirty="0"/>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dirty="0"/>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6F6715DA-8387-4635-AA24-BE0B9789D651}" type="slidenum">
              <a:rPr lang="ru-RU" smtClean="0"/>
              <a:pPr/>
              <a:t>‹#›</a:t>
            </a:fld>
            <a:endParaRPr lang="ru-RU" dirty="0"/>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76332AA2-8F0D-4411-9DD5-DBFBA16C4118}" type="datetimeFigureOut">
              <a:rPr lang="ru-RU" smtClean="0"/>
              <a:pPr/>
              <a:t>27.06.2009</a:t>
            </a:fld>
            <a:endParaRPr lang="ru-RU" dirty="0"/>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dirty="0"/>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6F6715DA-8387-4635-AA24-BE0B9789D651}"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оугольник с двумя скругленными противолежащими углами 6"/>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 name="Нижний колонтитул 2"/>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ru-RU" dirty="0"/>
          </a:p>
        </p:txBody>
      </p:sp>
      <p:sp>
        <p:nvSpPr>
          <p:cNvPr id="14" name="Дата 13"/>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76332AA2-8F0D-4411-9DD5-DBFBA16C4118}" type="datetimeFigureOut">
              <a:rPr lang="ru-RU" smtClean="0"/>
              <a:pPr/>
              <a:t>27.06.2009</a:t>
            </a:fld>
            <a:endParaRPr lang="ru-RU" dirty="0"/>
          </a:p>
        </p:txBody>
      </p:sp>
      <p:sp>
        <p:nvSpPr>
          <p:cNvPr id="23" name="Номер слайда 22"/>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6F6715DA-8387-4635-AA24-BE0B9789D651}" type="slidenum">
              <a:rPr lang="ru-RU" smtClean="0"/>
              <a:pPr/>
              <a:t>‹#›</a:t>
            </a:fld>
            <a:endParaRPr lang="ru-RU" dirty="0"/>
          </a:p>
        </p:txBody>
      </p:sp>
      <p:sp>
        <p:nvSpPr>
          <p:cNvPr id="22" name="Заголовок 21"/>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76332AA2-8F0D-4411-9DD5-DBFBA16C4118}" type="datetimeFigureOut">
              <a:rPr lang="ru-RU" smtClean="0"/>
              <a:pPr/>
              <a:t>27.06.2009</a:t>
            </a:fld>
            <a:endParaRPr lang="ru-RU" dirty="0"/>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dirty="0"/>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6F6715DA-8387-4635-AA24-BE0B9789D651}"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Полилиния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dirty="0"/>
          </a:p>
        </p:txBody>
      </p:sp>
      <p:sp>
        <p:nvSpPr>
          <p:cNvPr id="16" name="Полилиния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dirty="0"/>
          </a:p>
        </p:txBody>
      </p:sp>
      <p:sp>
        <p:nvSpPr>
          <p:cNvPr id="9" name="Заголовок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76332AA2-8F0D-4411-9DD5-DBFBA16C4118}" type="datetimeFigureOut">
              <a:rPr lang="ru-RU" smtClean="0"/>
              <a:pPr/>
              <a:t>27.06.2009</a:t>
            </a:fld>
            <a:endParaRPr lang="ru-RU" dirty="0"/>
          </a:p>
        </p:txBody>
      </p:sp>
      <p:sp>
        <p:nvSpPr>
          <p:cNvPr id="22" name="Нижний колонтитул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ru-RU" dirty="0"/>
          </a:p>
        </p:txBody>
      </p:sp>
      <p:sp>
        <p:nvSpPr>
          <p:cNvPr id="18" name="Номер слайда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6F6715DA-8387-4635-AA24-BE0B9789D651}"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76332AA2-8F0D-4411-9DD5-DBFBA16C4118}" type="datetimeFigureOut">
              <a:rPr lang="ru-RU" smtClean="0"/>
              <a:pPr/>
              <a:t>27.06.2009</a:t>
            </a:fld>
            <a:endParaRPr lang="ru-RU" dirty="0"/>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ru-RU" dirty="0"/>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6F6715DA-8387-4635-AA24-BE0B9789D651}"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76332AA2-8F0D-4411-9DD5-DBFBA16C4118}" type="datetimeFigureOut">
              <a:rPr lang="ru-RU" smtClean="0"/>
              <a:pPr/>
              <a:t>27.06.2009</a:t>
            </a:fld>
            <a:endParaRPr lang="ru-RU" dirty="0"/>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dirty="0"/>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6F6715DA-8387-4635-AA24-BE0B9789D651}"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76332AA2-8F0D-4411-9DD5-DBFBA16C4118}" type="datetimeFigureOut">
              <a:rPr lang="ru-RU" smtClean="0"/>
              <a:pPr/>
              <a:t>27.06.2009</a:t>
            </a:fld>
            <a:endParaRPr lang="ru-RU" dirty="0"/>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dirty="0"/>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F6715DA-8387-4635-AA24-BE0B9789D651}" type="slidenum">
              <a:rPr lang="ru-RU" smtClean="0"/>
              <a:pPr/>
              <a:t>‹#›</a:t>
            </a:fld>
            <a:endParaRPr lang="ru-RU" dirty="0"/>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6332AA2-8F0D-4411-9DD5-DBFBA16C4118}" type="datetimeFigureOut">
              <a:rPr lang="ru-RU" smtClean="0"/>
              <a:pPr/>
              <a:t>27.06.2009</a:t>
            </a:fld>
            <a:endParaRPr lang="ru-RU" dirty="0"/>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dirty="0"/>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F6715DA-8387-4635-AA24-BE0B9789D651}" type="slidenum">
              <a:rPr lang="ru-RU" smtClean="0"/>
              <a:pPr/>
              <a:t>‹#›</a:t>
            </a:fld>
            <a:endParaRPr lang="ru-RU" dirty="0"/>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dirty="0"/>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dirty="0"/>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6332AA2-8F0D-4411-9DD5-DBFBA16C4118}" type="datetimeFigureOut">
              <a:rPr lang="ru-RU" smtClean="0"/>
              <a:pPr/>
              <a:t>27.06.2009</a:t>
            </a:fld>
            <a:endParaRPr lang="ru-RU" dirty="0"/>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dirty="0"/>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6F6715DA-8387-4635-AA24-BE0B9789D651}"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image" Target="../media/image17.png"/><Relationship Id="rId1" Type="http://schemas.openxmlformats.org/officeDocument/2006/relationships/slideLayout" Target="../slideLayouts/slideLayout18.xml"/><Relationship Id="rId4" Type="http://schemas.openxmlformats.org/officeDocument/2006/relationships/slide" Target="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18.xml"/><Relationship Id="rId1" Type="http://schemas.openxmlformats.org/officeDocument/2006/relationships/tags" Target="../tags/tag10.xml"/><Relationship Id="rId5" Type="http://schemas.openxmlformats.org/officeDocument/2006/relationships/slide" Target="slide10.xml"/><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9.xml"/><Relationship Id="rId1" Type="http://schemas.openxmlformats.org/officeDocument/2006/relationships/tags" Target="../tags/tag11.xml"/><Relationship Id="rId4" Type="http://schemas.openxmlformats.org/officeDocument/2006/relationships/slide" Target="slide13.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slideLayout" Target="../slideLayouts/slideLayout40.xml"/><Relationship Id="rId1" Type="http://schemas.openxmlformats.org/officeDocument/2006/relationships/tags" Target="../tags/tag12.xml"/><Relationship Id="rId6" Type="http://schemas.openxmlformats.org/officeDocument/2006/relationships/slide" Target="slide16.xml"/><Relationship Id="rId5" Type="http://schemas.openxmlformats.org/officeDocument/2006/relationships/slide" Target="slide14.xml"/><Relationship Id="rId4" Type="http://schemas.openxmlformats.org/officeDocument/2006/relationships/slide" Target="slide15.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40.xml"/><Relationship Id="rId1" Type="http://schemas.openxmlformats.org/officeDocument/2006/relationships/tags" Target="../tags/tag13.xml"/><Relationship Id="rId5" Type="http://schemas.openxmlformats.org/officeDocument/2006/relationships/slide" Target="slide15.xml"/><Relationship Id="rId4" Type="http://schemas.openxmlformats.org/officeDocument/2006/relationships/slide" Target="sl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40.xml"/><Relationship Id="rId1" Type="http://schemas.openxmlformats.org/officeDocument/2006/relationships/tags" Target="../tags/tag14.xml"/><Relationship Id="rId6" Type="http://schemas.openxmlformats.org/officeDocument/2006/relationships/slide" Target="slide14.xml"/><Relationship Id="rId5" Type="http://schemas.openxmlformats.org/officeDocument/2006/relationships/slide" Target="slide16.xml"/><Relationship Id="rId4" Type="http://schemas.openxmlformats.org/officeDocument/2006/relationships/slide" Target="slide13.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40.xml"/><Relationship Id="rId1" Type="http://schemas.openxmlformats.org/officeDocument/2006/relationships/tags" Target="../tags/tag15.xml"/><Relationship Id="rId6" Type="http://schemas.openxmlformats.org/officeDocument/2006/relationships/slide" Target="slide15.xml"/><Relationship Id="rId5" Type="http://schemas.openxmlformats.org/officeDocument/2006/relationships/slide" Target="slide17.xml"/><Relationship Id="rId4" Type="http://schemas.openxmlformats.org/officeDocument/2006/relationships/slide" Target="slide13.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40.xml"/><Relationship Id="rId1" Type="http://schemas.openxmlformats.org/officeDocument/2006/relationships/tags" Target="../tags/tag16.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image" Target="../media/image25.png"/><Relationship Id="rId1" Type="http://schemas.openxmlformats.org/officeDocument/2006/relationships/slideLayout" Target="../slideLayouts/slideLayout40.xml"/><Relationship Id="rId4" Type="http://schemas.openxmlformats.org/officeDocument/2006/relationships/slide" Target="slide17.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26.png"/><Relationship Id="rId1" Type="http://schemas.openxmlformats.org/officeDocument/2006/relationships/slideLayout" Target="../slideLayouts/slideLayout40.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27.png"/><Relationship Id="rId1" Type="http://schemas.openxmlformats.org/officeDocument/2006/relationships/slideLayout" Target="../slideLayouts/slideLayout40.xml"/><Relationship Id="rId5" Type="http://schemas.openxmlformats.org/officeDocument/2006/relationships/slide" Target="slide19.xml"/><Relationship Id="rId4" Type="http://schemas.openxmlformats.org/officeDocument/2006/relationships/slide" Target="slide22.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image" Target="../media/image28.png"/><Relationship Id="rId1" Type="http://schemas.openxmlformats.org/officeDocument/2006/relationships/slideLayout" Target="../slideLayouts/slideLayout40.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image" Target="../media/image29.png"/><Relationship Id="rId1" Type="http://schemas.openxmlformats.org/officeDocument/2006/relationships/slideLayout" Target="../slideLayouts/slideLayout40.xml"/><Relationship Id="rId4" Type="http://schemas.openxmlformats.org/officeDocument/2006/relationships/slide" Target="slide20.xml"/></Relationships>
</file>

<file path=ppt/slides/_rels/slide2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30.png"/><Relationship Id="rId1" Type="http://schemas.openxmlformats.org/officeDocument/2006/relationships/slideLayout" Target="../slideLayouts/slideLayout40.xml"/></Relationships>
</file>

<file path=ppt/slides/_rels/slide24.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slideLayout" Target="../slideLayouts/slideLayout51.xml"/><Relationship Id="rId1" Type="http://schemas.openxmlformats.org/officeDocument/2006/relationships/tags" Target="../tags/tag17.xml"/><Relationship Id="rId6" Type="http://schemas.openxmlformats.org/officeDocument/2006/relationships/slide" Target="slide27.xml"/><Relationship Id="rId5" Type="http://schemas.openxmlformats.org/officeDocument/2006/relationships/slide" Target="slide26.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Layout" Target="../slideLayouts/slideLayout51.xml"/><Relationship Id="rId1" Type="http://schemas.openxmlformats.org/officeDocument/2006/relationships/tags" Target="../tags/tag18.xml"/><Relationship Id="rId5" Type="http://schemas.openxmlformats.org/officeDocument/2006/relationships/slide" Target="slide27.xml"/><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51.xml"/><Relationship Id="rId1" Type="http://schemas.openxmlformats.org/officeDocument/2006/relationships/tags" Target="../tags/tag19.xml"/><Relationship Id="rId5" Type="http://schemas.openxmlformats.org/officeDocument/2006/relationships/slide" Target="slide25.xml"/><Relationship Id="rId4" Type="http://schemas.openxmlformats.org/officeDocument/2006/relationships/slide" Target="slide27.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slideLayout" Target="../slideLayouts/slideLayout51.xml"/><Relationship Id="rId1" Type="http://schemas.openxmlformats.org/officeDocument/2006/relationships/tags" Target="../tags/tag20.xml"/><Relationship Id="rId4" Type="http://schemas.openxmlformats.org/officeDocument/2006/relationships/slide" Target="slide7.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slideLayout" Target="../slideLayouts/slideLayout62.xml"/><Relationship Id="rId1" Type="http://schemas.openxmlformats.org/officeDocument/2006/relationships/tags" Target="../tags/tag21.xml"/><Relationship Id="rId5" Type="http://schemas.openxmlformats.org/officeDocument/2006/relationships/slide" Target="slide35.xml"/><Relationship Id="rId4" Type="http://schemas.openxmlformats.org/officeDocument/2006/relationships/slide" Target="slide29.xml"/></Relationships>
</file>

<file path=ppt/slides/_rels/slide29.xml.rels><?xml version="1.0" encoding="UTF-8" standalone="yes"?>
<Relationships xmlns="http://schemas.openxmlformats.org/package/2006/relationships"><Relationship Id="rId8" Type="http://schemas.openxmlformats.org/officeDocument/2006/relationships/slide" Target="slide30.xml"/><Relationship Id="rId3" Type="http://schemas.openxmlformats.org/officeDocument/2006/relationships/image" Target="../media/image36.png"/><Relationship Id="rId7" Type="http://schemas.openxmlformats.org/officeDocument/2006/relationships/slide" Target="slide31.xml"/><Relationship Id="rId2" Type="http://schemas.openxmlformats.org/officeDocument/2006/relationships/slideLayout" Target="../slideLayouts/slideLayout62.xml"/><Relationship Id="rId1" Type="http://schemas.openxmlformats.org/officeDocument/2006/relationships/tags" Target="../tags/tag22.xml"/><Relationship Id="rId6" Type="http://schemas.openxmlformats.org/officeDocument/2006/relationships/slide" Target="slide7.xml"/><Relationship Id="rId5" Type="http://schemas.openxmlformats.org/officeDocument/2006/relationships/slide" Target="slide28.xml"/><Relationship Id="rId4" Type="http://schemas.openxmlformats.org/officeDocument/2006/relationships/slide" Target="slide32.xml"/></Relationships>
</file>

<file path=ppt/slides/_rels/slide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Layout" Target="../slideLayouts/slideLayout7.xml"/><Relationship Id="rId1" Type="http://schemas.openxmlformats.org/officeDocument/2006/relationships/tags" Target="../tags/tag3.xml"/><Relationship Id="rId4" Type="http://schemas.openxmlformats.org/officeDocument/2006/relationships/slide" Target="slide4.xml"/></Relationships>
</file>

<file path=ppt/slides/_rels/slide30.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37.png"/><Relationship Id="rId1" Type="http://schemas.openxmlformats.org/officeDocument/2006/relationships/slideLayout" Target="../slideLayouts/slideLayout62.xml"/></Relationships>
</file>

<file path=ppt/slides/_rels/slide31.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38.png"/><Relationship Id="rId1" Type="http://schemas.openxmlformats.org/officeDocument/2006/relationships/slideLayout" Target="../slideLayouts/slideLayout62.xml"/><Relationship Id="rId4" Type="http://schemas.openxmlformats.org/officeDocument/2006/relationships/image" Target="../media/image39.jpeg"/></Relationships>
</file>

<file path=ppt/slides/_rels/slide32.xml.rels><?xml version="1.0" encoding="UTF-8" standalone="yes"?>
<Relationships xmlns="http://schemas.openxmlformats.org/package/2006/relationships"><Relationship Id="rId3" Type="http://schemas.openxmlformats.org/officeDocument/2006/relationships/slide" Target="slide33.xml"/><Relationship Id="rId2" Type="http://schemas.openxmlformats.org/officeDocument/2006/relationships/image" Target="../media/image40.png"/><Relationship Id="rId1" Type="http://schemas.openxmlformats.org/officeDocument/2006/relationships/slideLayout" Target="../slideLayouts/slideLayout62.xml"/><Relationship Id="rId4" Type="http://schemas.openxmlformats.org/officeDocument/2006/relationships/slide" Target="slide29.xml"/></Relationships>
</file>

<file path=ppt/slides/_rels/slide3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42.png"/><Relationship Id="rId1" Type="http://schemas.openxmlformats.org/officeDocument/2006/relationships/slideLayout" Target="../slideLayouts/slideLayout62.xml"/></Relationships>
</file>

<file path=ppt/slides/_rels/slide35.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image" Target="../media/image43.png"/><Relationship Id="rId1" Type="http://schemas.openxmlformats.org/officeDocument/2006/relationships/slideLayout" Target="../slideLayouts/slideLayout62.xml"/></Relationships>
</file>

<file path=ppt/slides/_rels/slide3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73.xml"/><Relationship Id="rId1" Type="http://schemas.openxmlformats.org/officeDocument/2006/relationships/tags" Target="../tags/tag23.xml"/><Relationship Id="rId4" Type="http://schemas.openxmlformats.org/officeDocument/2006/relationships/slide" Target="slide7.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slideLayout" Target="../slideLayouts/slideLayout84.xml"/><Relationship Id="rId1" Type="http://schemas.openxmlformats.org/officeDocument/2006/relationships/tags" Target="../tags/tag24.xml"/><Relationship Id="rId5" Type="http://schemas.openxmlformats.org/officeDocument/2006/relationships/image" Target="../media/image46.jpeg"/><Relationship Id="rId4" Type="http://schemas.openxmlformats.org/officeDocument/2006/relationships/slide" Target="slide7.xml"/></Relationships>
</file>

<file path=ppt/slides/_rels/slide3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slideLayout" Target="../slideLayouts/slideLayout95.xml"/><Relationship Id="rId1" Type="http://schemas.openxmlformats.org/officeDocument/2006/relationships/tags" Target="../tags/tag25.xml"/><Relationship Id="rId4" Type="http://schemas.openxmlformats.org/officeDocument/2006/relationships/slide" Target="slide39.xml"/></Relationships>
</file>

<file path=ppt/slides/_rels/slide39.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image" Target="../media/image48.png"/><Relationship Id="rId1" Type="http://schemas.openxmlformats.org/officeDocument/2006/relationships/slideLayout" Target="../slideLayouts/slideLayout95.xml"/><Relationship Id="rId4" Type="http://schemas.openxmlformats.org/officeDocument/2006/relationships/slide" Target="slide38.xml"/></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7.xml"/><Relationship Id="rId1" Type="http://schemas.openxmlformats.org/officeDocument/2006/relationships/tags" Target="../tags/tag4.xml"/><Relationship Id="rId4" Type="http://schemas.openxmlformats.org/officeDocument/2006/relationships/slide" Target="slide5.xml"/></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image" Target="../media/image49.png"/><Relationship Id="rId1" Type="http://schemas.openxmlformats.org/officeDocument/2006/relationships/slideLayout" Target="../slideLayouts/slideLayout95.xml"/></Relationships>
</file>

<file path=ppt/slides/_rels/slide4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50.png"/><Relationship Id="rId1" Type="http://schemas.openxmlformats.org/officeDocument/2006/relationships/slideLayout" Target="../slideLayouts/slideLayout95.xml"/></Relationships>
</file>

<file path=ppt/slides/_rels/slide42.xml.rels><?xml version="1.0" encoding="UTF-8" standalone="yes"?>
<Relationships xmlns="http://schemas.openxmlformats.org/package/2006/relationships"><Relationship Id="rId3" Type="http://schemas.openxmlformats.org/officeDocument/2006/relationships/slide" Target="slide43.xml"/><Relationship Id="rId2" Type="http://schemas.openxmlformats.org/officeDocument/2006/relationships/image" Target="../media/image51.png"/><Relationship Id="rId1" Type="http://schemas.openxmlformats.org/officeDocument/2006/relationships/slideLayout" Target="../slideLayouts/slideLayout80.xml"/></Relationships>
</file>

<file path=ppt/slides/_rels/slide43.xml.rels><?xml version="1.0" encoding="UTF-8" standalone="yes"?>
<Relationships xmlns="http://schemas.openxmlformats.org/package/2006/relationships"><Relationship Id="rId3" Type="http://schemas.openxmlformats.org/officeDocument/2006/relationships/slide" Target="slide44.xml"/><Relationship Id="rId2" Type="http://schemas.openxmlformats.org/officeDocument/2006/relationships/slideLayout" Target="../slideLayouts/slideLayout80.xml"/><Relationship Id="rId1" Type="http://schemas.openxmlformats.org/officeDocument/2006/relationships/tags" Target="../tags/tag26.xml"/><Relationship Id="rId5" Type="http://schemas.openxmlformats.org/officeDocument/2006/relationships/slide" Target="slide42.xml"/><Relationship Id="rId4" Type="http://schemas.openxmlformats.org/officeDocument/2006/relationships/image" Target="../media/image52.jpeg"/></Relationships>
</file>

<file path=ppt/slides/_rels/slide44.xml.rels><?xml version="1.0" encoding="UTF-8" standalone="yes"?>
<Relationships xmlns="http://schemas.openxmlformats.org/package/2006/relationships"><Relationship Id="rId3" Type="http://schemas.openxmlformats.org/officeDocument/2006/relationships/slide" Target="slide45.xml"/><Relationship Id="rId2" Type="http://schemas.openxmlformats.org/officeDocument/2006/relationships/image" Target="../media/image53.png"/><Relationship Id="rId1" Type="http://schemas.openxmlformats.org/officeDocument/2006/relationships/slideLayout" Target="../slideLayouts/slideLayout80.xml"/><Relationship Id="rId4" Type="http://schemas.openxmlformats.org/officeDocument/2006/relationships/slide" Target="slide43.xml"/></Relationships>
</file>

<file path=ppt/slides/_rels/slide45.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image" Target="../media/image54.png"/><Relationship Id="rId1" Type="http://schemas.openxmlformats.org/officeDocument/2006/relationships/slideLayout" Target="../slideLayouts/slideLayout80.xml"/><Relationship Id="rId4" Type="http://schemas.openxmlformats.org/officeDocument/2006/relationships/slide" Target="slide44.xml"/></Relationships>
</file>

<file path=ppt/slides/_rels/slide4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55.png"/><Relationship Id="rId1" Type="http://schemas.openxmlformats.org/officeDocument/2006/relationships/slideLayout" Target="../slideLayouts/slideLayout80.xml"/><Relationship Id="rId4" Type="http://schemas.openxmlformats.org/officeDocument/2006/relationships/slide" Target="slide45.xml"/></Relationships>
</file>

<file path=ppt/slides/_rels/slide47.xml.rels><?xml version="1.0" encoding="UTF-8" standalone="yes"?>
<Relationships xmlns="http://schemas.openxmlformats.org/package/2006/relationships"><Relationship Id="rId3" Type="http://schemas.openxmlformats.org/officeDocument/2006/relationships/slide" Target="slide48.xml"/><Relationship Id="rId2" Type="http://schemas.openxmlformats.org/officeDocument/2006/relationships/slideLayout" Target="../slideLayouts/slideLayout102.xml"/><Relationship Id="rId1" Type="http://schemas.openxmlformats.org/officeDocument/2006/relationships/tags" Target="../tags/tag27.xml"/></Relationships>
</file>

<file path=ppt/slides/_rels/slide48.xml.rels><?xml version="1.0" encoding="UTF-8" standalone="yes"?>
<Relationships xmlns="http://schemas.openxmlformats.org/package/2006/relationships"><Relationship Id="rId3" Type="http://schemas.openxmlformats.org/officeDocument/2006/relationships/slide" Target="slide49.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50.xml"/></Relationships>
</file>

<file path=ppt/slides/_rels/slide49.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5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7.xml"/><Relationship Id="rId1" Type="http://schemas.openxmlformats.org/officeDocument/2006/relationships/tags" Target="../tags/tag5.xml"/><Relationship Id="rId4" Type="http://schemas.openxmlformats.org/officeDocument/2006/relationships/slide" Target="slide6.xml"/></Relationships>
</file>

<file path=ppt/slides/_rels/slide50.xml.rels><?xml version="1.0" encoding="UTF-8" standalone="yes"?>
<Relationships xmlns="http://schemas.openxmlformats.org/package/2006/relationships"><Relationship Id="rId3" Type="http://schemas.openxmlformats.org/officeDocument/2006/relationships/slide" Target="slide53.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51.xml"/></Relationships>
</file>

<file path=ppt/slides/_rels/slide51.xml.rels><?xml version="1.0" encoding="UTF-8" standalone="yes"?>
<Relationships xmlns="http://schemas.openxmlformats.org/package/2006/relationships"><Relationship Id="rId3" Type="http://schemas.openxmlformats.org/officeDocument/2006/relationships/slide" Target="slide57.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58.xml"/></Relationships>
</file>

<file path=ppt/slides/_rels/slide52.xml.rels><?xml version="1.0" encoding="UTF-8" standalone="yes"?>
<Relationships xmlns="http://schemas.openxmlformats.org/package/2006/relationships"><Relationship Id="rId3" Type="http://schemas.openxmlformats.org/officeDocument/2006/relationships/slide" Target="slide54.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55.xml"/></Relationships>
</file>

<file path=ppt/slides/_rels/slide53.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56.xml"/></Relationships>
</file>

<file path=ppt/slides/_rels/slide54.xml.rels><?xml version="1.0" encoding="UTF-8" standalone="yes"?>
<Relationships xmlns="http://schemas.openxmlformats.org/package/2006/relationships"><Relationship Id="rId3" Type="http://schemas.openxmlformats.org/officeDocument/2006/relationships/slide" Target="slide60.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59.xml"/></Relationships>
</file>

<file path=ppt/slides/_rels/slide55.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60.xml"/></Relationships>
</file>

<file path=ppt/slides/_rels/slide56.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62.xml"/></Relationships>
</file>

<file path=ppt/slides/_rels/slide57.xml.rels><?xml version="1.0" encoding="UTF-8" standalone="yes"?>
<Relationships xmlns="http://schemas.openxmlformats.org/package/2006/relationships"><Relationship Id="rId3" Type="http://schemas.openxmlformats.org/officeDocument/2006/relationships/slide" Target="slide61.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60.xml"/></Relationships>
</file>

<file path=ppt/slides/_rels/slide58.xml.rels><?xml version="1.0" encoding="UTF-8" standalone="yes"?>
<Relationships xmlns="http://schemas.openxmlformats.org/package/2006/relationships"><Relationship Id="rId3" Type="http://schemas.openxmlformats.org/officeDocument/2006/relationships/slide" Target="slide65.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64.xml"/></Relationships>
</file>

<file path=ppt/slides/_rels/slide59.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67.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tags" Target="../tags/tag6.xml"/><Relationship Id="rId4" Type="http://schemas.openxmlformats.org/officeDocument/2006/relationships/slide" Target="slide7.xml"/></Relationships>
</file>

<file path=ppt/slides/_rels/slide60.xml.rels><?xml version="1.0" encoding="UTF-8" standalone="yes"?>
<Relationships xmlns="http://schemas.openxmlformats.org/package/2006/relationships"><Relationship Id="rId3" Type="http://schemas.openxmlformats.org/officeDocument/2006/relationships/slide" Target="slide67.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68.xml"/></Relationships>
</file>

<file path=ppt/slides/_rels/slide61.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69.xml"/></Relationships>
</file>

<file path=ppt/slides/_rels/slide62.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69.xml"/></Relationships>
</file>

<file path=ppt/slides/_rels/slide63.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56.jpeg"/><Relationship Id="rId1" Type="http://schemas.openxmlformats.org/officeDocument/2006/relationships/slideLayout" Target="../slideLayouts/slideLayout106.xml"/></Relationships>
</file>

<file path=ppt/slides/_rels/slide64.xml.rels><?xml version="1.0" encoding="UTF-8" standalone="yes"?>
<Relationships xmlns="http://schemas.openxmlformats.org/package/2006/relationships"><Relationship Id="rId3" Type="http://schemas.openxmlformats.org/officeDocument/2006/relationships/slide" Target="slide68.xml"/><Relationship Id="rId2" Type="http://schemas.openxmlformats.org/officeDocument/2006/relationships/image" Target="../media/image56.jpeg"/><Relationship Id="rId1" Type="http://schemas.openxmlformats.org/officeDocument/2006/relationships/slideLayout" Target="../slideLayouts/slideLayout106.xml"/><Relationship Id="rId4" Type="http://schemas.openxmlformats.org/officeDocument/2006/relationships/slide" Target="slide69.xml"/></Relationships>
</file>

<file path=ppt/slides/_rels/slide65.xml.rels><?xml version="1.0" encoding="UTF-8" standalone="yes"?>
<Relationships xmlns="http://schemas.openxmlformats.org/package/2006/relationships"><Relationship Id="rId3" Type="http://schemas.openxmlformats.org/officeDocument/2006/relationships/slide" Target="slide69.xml"/><Relationship Id="rId2" Type="http://schemas.openxmlformats.org/officeDocument/2006/relationships/image" Target="../media/image56.jpeg"/><Relationship Id="rId1" Type="http://schemas.openxmlformats.org/officeDocument/2006/relationships/slideLayout" Target="../slideLayouts/slideLayout106.xml"/></Relationships>
</file>

<file path=ppt/slides/_rels/slide66.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106.xml"/></Relationships>
</file>

<file path=ppt/slides/_rels/slide67.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106.xml"/></Relationships>
</file>

<file path=ppt/slides/_rels/slide68.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106.xml"/></Relationships>
</file>

<file path=ppt/slides/_rels/slide69.xml.rels><?xml version="1.0" encoding="UTF-8" standalone="yes"?>
<Relationships xmlns="http://schemas.openxmlformats.org/package/2006/relationships"><Relationship Id="rId2" Type="http://schemas.openxmlformats.org/officeDocument/2006/relationships/slide" Target="slide70.xml"/><Relationship Id="rId1" Type="http://schemas.openxmlformats.org/officeDocument/2006/relationships/slideLayout" Target="../slideLayouts/slideLayout106.xml"/></Relationships>
</file>

<file path=ppt/slides/_rels/slide7.xml.rels><?xml version="1.0" encoding="UTF-8" standalone="yes"?>
<Relationships xmlns="http://schemas.openxmlformats.org/package/2006/relationships"><Relationship Id="rId8" Type="http://schemas.openxmlformats.org/officeDocument/2006/relationships/slide" Target="slide36.xml"/><Relationship Id="rId3" Type="http://schemas.openxmlformats.org/officeDocument/2006/relationships/image" Target="../media/image14.jpeg"/><Relationship Id="rId7" Type="http://schemas.openxmlformats.org/officeDocument/2006/relationships/slide" Target="slide42.xml"/><Relationship Id="rId12" Type="http://schemas.openxmlformats.org/officeDocument/2006/relationships/slide" Target="slide47.xml"/><Relationship Id="rId2" Type="http://schemas.openxmlformats.org/officeDocument/2006/relationships/slideLayout" Target="../slideLayouts/slideLayout7.xml"/><Relationship Id="rId1" Type="http://schemas.openxmlformats.org/officeDocument/2006/relationships/tags" Target="../tags/tag7.xml"/><Relationship Id="rId6" Type="http://schemas.openxmlformats.org/officeDocument/2006/relationships/slide" Target="slide28.xml"/><Relationship Id="rId11" Type="http://schemas.openxmlformats.org/officeDocument/2006/relationships/slide" Target="slide38.xml"/><Relationship Id="rId5" Type="http://schemas.openxmlformats.org/officeDocument/2006/relationships/slide" Target="slide24.xml"/><Relationship Id="rId10" Type="http://schemas.openxmlformats.org/officeDocument/2006/relationships/slide" Target="slide37.xml"/><Relationship Id="rId4" Type="http://schemas.openxmlformats.org/officeDocument/2006/relationships/slide" Target="slide8.xml"/><Relationship Id="rId9" Type="http://schemas.openxmlformats.org/officeDocument/2006/relationships/slide" Target="slide12.xml"/></Relationships>
</file>

<file path=ppt/slides/_rels/slide70.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slideLayout" Target="../slideLayouts/slideLayout80.xml"/><Relationship Id="rId1" Type="http://schemas.openxmlformats.org/officeDocument/2006/relationships/tags" Target="../tags/tag28.xml"/><Relationship Id="rId4" Type="http://schemas.openxmlformats.org/officeDocument/2006/relationships/slide" Target="slide47.xml"/></Relationships>
</file>

<file path=ppt/slides/_rels/slide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slideLayout" Target="../slideLayouts/slideLayout18.xml"/><Relationship Id="rId1" Type="http://schemas.openxmlformats.org/officeDocument/2006/relationships/tags" Target="../tags/tag8.xml"/><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18.xml"/><Relationship Id="rId1" Type="http://schemas.openxmlformats.org/officeDocument/2006/relationships/tags" Target="../tags/tag9.xml"/><Relationship Id="rId5" Type="http://schemas.openxmlformats.org/officeDocument/2006/relationships/slide" Target="slide10.xml"/><Relationship Id="rId4" Type="http://schemas.openxmlformats.org/officeDocument/2006/relationships/slide" Target="slide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571472" y="1643050"/>
            <a:ext cx="7627281" cy="1754326"/>
          </a:xfrm>
          <a:prstGeom prst="rect">
            <a:avLst/>
          </a:prstGeom>
          <a:noFill/>
        </p:spPr>
        <p:txBody>
          <a:bodyPr wrap="none" lIns="91440" tIns="45720" rIns="91440" bIns="45720">
            <a:prstTxWarp prst="textWave1">
              <a:avLst/>
            </a:prstTxWarp>
            <a:spAutoFit/>
            <a:scene3d>
              <a:camera prst="perspectiveFront"/>
              <a:lightRig rig="glow" dir="t">
                <a:rot lat="0" lon="0" rev="3600000"/>
              </a:lightRig>
            </a:scene3d>
            <a:sp3d extrusionH="57150" prstMaterial="softEdge">
              <a:bevelT w="29210" h="16510" prst="angle"/>
              <a:contourClr>
                <a:schemeClr val="accent4">
                  <a:alpha val="95000"/>
                </a:schemeClr>
              </a:contourClr>
            </a:sp3d>
          </a:bodyPr>
          <a:lstStyle/>
          <a:p>
            <a:pPr algn="ctr"/>
            <a:r>
              <a:rPr lang="ru-RU"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228600">
                    <a:schemeClr val="accent1">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Служебные </a:t>
            </a:r>
            <a:endPar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228600">
                  <a:schemeClr val="accent1">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a:p>
            <a:pPr algn="ctr"/>
            <a:r>
              <a:rPr lang="ru-RU"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228600">
                    <a:schemeClr val="accent1">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программы ОС </a:t>
            </a:r>
            <a:r>
              <a:rPr lang="en-US"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228600">
                    <a:schemeClr val="accent1">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Windows</a:t>
            </a:r>
            <a:endParaRPr lang="ru-RU"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228600">
                  <a:schemeClr val="accent1">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p:txBody>
      </p:sp>
      <p:sp>
        <p:nvSpPr>
          <p:cNvPr id="7" name="TextBox 6"/>
          <p:cNvSpPr txBox="1"/>
          <p:nvPr/>
        </p:nvSpPr>
        <p:spPr>
          <a:xfrm>
            <a:off x="1785918" y="285728"/>
            <a:ext cx="6000792" cy="369332"/>
          </a:xfrm>
          <a:prstGeom prst="rect">
            <a:avLst/>
          </a:prstGeom>
          <a:noFill/>
        </p:spPr>
        <p:txBody>
          <a:bodyPr wrap="square" rtlCol="0">
            <a:spAutoFit/>
          </a:bodyPr>
          <a:lstStyle/>
          <a:p>
            <a:r>
              <a:rPr lang="ru-RU" dirty="0" smtClean="0"/>
              <a:t>ГОУ НПО «Югорское проффесиональное училище </a:t>
            </a:r>
            <a:r>
              <a:rPr lang="en-US" dirty="0" smtClean="0"/>
              <a:t>-</a:t>
            </a:r>
            <a:r>
              <a:rPr lang="ru-RU" dirty="0" smtClean="0"/>
              <a:t> 12»</a:t>
            </a:r>
            <a:endParaRPr lang="ru-RU" dirty="0"/>
          </a:p>
        </p:txBody>
      </p:sp>
      <p:sp>
        <p:nvSpPr>
          <p:cNvPr id="8" name="TextBox 7"/>
          <p:cNvSpPr txBox="1"/>
          <p:nvPr/>
        </p:nvSpPr>
        <p:spPr>
          <a:xfrm>
            <a:off x="3929058" y="5929330"/>
            <a:ext cx="1571636" cy="646331"/>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ru-RU" dirty="0" smtClean="0"/>
              <a:t>г. Югорск</a:t>
            </a:r>
          </a:p>
          <a:p>
            <a:pPr algn="ctr"/>
            <a:r>
              <a:rPr lang="ru-RU" dirty="0" smtClean="0"/>
              <a:t>2008г.</a:t>
            </a:r>
            <a:endParaRPr lang="ru-RU" dirty="0"/>
          </a:p>
        </p:txBody>
      </p:sp>
      <p:sp>
        <p:nvSpPr>
          <p:cNvPr id="9" name="TextBox 8"/>
          <p:cNvSpPr txBox="1"/>
          <p:nvPr/>
        </p:nvSpPr>
        <p:spPr>
          <a:xfrm>
            <a:off x="3214678" y="714356"/>
            <a:ext cx="2857552" cy="400110"/>
          </a:xfrm>
          <a:prstGeom prst="rect">
            <a:avLst/>
          </a:prstGeom>
          <a:noFill/>
        </p:spPr>
        <p:txBody>
          <a:bodyPr wrap="square" rtlCol="0">
            <a:spAutoFit/>
          </a:bodyPr>
          <a:lstStyle/>
          <a:p>
            <a:pPr algn="ctr"/>
            <a:r>
              <a:rPr lang="ru-RU" sz="2000" dirty="0" smtClean="0"/>
              <a:t>Презентация .</a:t>
            </a:r>
            <a:endParaRPr lang="ru-RU" sz="2000" dirty="0"/>
          </a:p>
        </p:txBody>
      </p:sp>
      <p:sp>
        <p:nvSpPr>
          <p:cNvPr id="10" name="TextBox 9"/>
          <p:cNvSpPr txBox="1"/>
          <p:nvPr/>
        </p:nvSpPr>
        <p:spPr>
          <a:xfrm>
            <a:off x="4214810" y="1285860"/>
            <a:ext cx="1000132" cy="369332"/>
          </a:xfrm>
          <a:prstGeom prst="rect">
            <a:avLst/>
          </a:prstGeom>
          <a:noFill/>
        </p:spPr>
        <p:txBody>
          <a:bodyPr wrap="square" rtlCol="0">
            <a:spAutoFit/>
          </a:bodyPr>
          <a:lstStyle/>
          <a:p>
            <a:r>
              <a:rPr lang="ru-RU" dirty="0" smtClean="0"/>
              <a:t>Тема:</a:t>
            </a:r>
            <a:endParaRPr lang="ru-RU" dirty="0"/>
          </a:p>
        </p:txBody>
      </p:sp>
    </p:spTree>
    <p:custDataLst>
      <p:tags r:id="rId1"/>
    </p:custDataLst>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in)">
                                      <p:cBhvr>
                                        <p:cTn id="7" dur="500"/>
                                        <p:tgtEl>
                                          <p:spTgt spid="7"/>
                                        </p:tgtEl>
                                      </p:cBhvr>
                                    </p:animEffect>
                                  </p:childTnLst>
                                </p:cTn>
                              </p:par>
                            </p:childTnLst>
                          </p:cTn>
                        </p:par>
                        <p:par>
                          <p:cTn id="8" fill="hold">
                            <p:stCondLst>
                              <p:cond delay="500"/>
                            </p:stCondLst>
                            <p:childTnLst>
                              <p:par>
                                <p:cTn id="9" presetID="1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plus(in)">
                                      <p:cBhvr>
                                        <p:cTn id="11" dur="2000"/>
                                        <p:tgtEl>
                                          <p:spTgt spid="9"/>
                                        </p:tgtEl>
                                      </p:cBhvr>
                                    </p:animEffect>
                                  </p:childTnLst>
                                </p:cTn>
                              </p:par>
                            </p:childTnLst>
                          </p:cTn>
                        </p:par>
                        <p:par>
                          <p:cTn id="12" fill="hold">
                            <p:stCondLst>
                              <p:cond delay="2500"/>
                            </p:stCondLst>
                            <p:childTnLst>
                              <p:par>
                                <p:cTn id="13" presetID="14" presetClass="entr" presetSubtype="1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1000"/>
                                        <p:tgtEl>
                                          <p:spTgt spid="10"/>
                                        </p:tgtEl>
                                      </p:cBhvr>
                                    </p:animEffect>
                                  </p:childTnLst>
                                </p:cTn>
                              </p:par>
                            </p:childTnLst>
                          </p:cTn>
                        </p:par>
                        <p:par>
                          <p:cTn id="16" fill="hold">
                            <p:stCondLst>
                              <p:cond delay="3500"/>
                            </p:stCondLst>
                            <p:childTnLst>
                              <p:par>
                                <p:cTn id="17" presetID="25"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decel="50000" fill="hold">
                                          <p:stCondLst>
                                            <p:cond delay="0"/>
                                          </p:stCondLst>
                                        </p:cTn>
                                        <p:tgtEl>
                                          <p:spTgt spid="6"/>
                                        </p:tgtEl>
                                        <p:attrNameLst>
                                          <p:attrName>style.rotation</p:attrName>
                                        </p:attrNameLst>
                                      </p:cBhvr>
                                      <p:tavLst>
                                        <p:tav tm="0">
                                          <p:val>
                                            <p:fltVal val="-90"/>
                                          </p:val>
                                        </p:tav>
                                        <p:tav tm="100000">
                                          <p:val>
                                            <p:fltVal val="0"/>
                                          </p:val>
                                        </p:tav>
                                      </p:tavLst>
                                    </p:anim>
                                    <p:anim calcmode="lin" valueType="num">
                                      <p:cBhvr>
                                        <p:cTn id="20" dur="500" decel="50000" fill="hold">
                                          <p:stCondLst>
                                            <p:cond delay="0"/>
                                          </p:stCondLst>
                                        </p:cTn>
                                        <p:tgtEl>
                                          <p:spTgt spid="6"/>
                                        </p:tgtEl>
                                        <p:attrNameLst>
                                          <p:attrName>ppt_w</p:attrName>
                                        </p:attrNameLst>
                                      </p:cBhvr>
                                      <p:tavLst>
                                        <p:tav tm="0">
                                          <p:val>
                                            <p:strVal val="#ppt_w"/>
                                          </p:val>
                                        </p:tav>
                                        <p:tav tm="100000">
                                          <p:val>
                                            <p:strVal val="#ppt_w*.05"/>
                                          </p:val>
                                        </p:tav>
                                      </p:tavLst>
                                    </p:anim>
                                    <p:anim calcmode="lin" valueType="num">
                                      <p:cBhvr>
                                        <p:cTn id="21" dur="500" accel="50000" fill="hold">
                                          <p:stCondLst>
                                            <p:cond delay="500"/>
                                          </p:stCondLst>
                                        </p:cTn>
                                        <p:tgtEl>
                                          <p:spTgt spid="6"/>
                                        </p:tgtEl>
                                        <p:attrNameLst>
                                          <p:attrName>ppt_w</p:attrName>
                                        </p:attrNameLst>
                                      </p:cBhvr>
                                      <p:tavLst>
                                        <p:tav tm="0">
                                          <p:val>
                                            <p:strVal val="#ppt_w*.05"/>
                                          </p:val>
                                        </p:tav>
                                        <p:tav tm="100000">
                                          <p:val>
                                            <p:strVal val="#ppt_w"/>
                                          </p:val>
                                        </p:tav>
                                      </p:tavLst>
                                    </p:anim>
                                    <p:anim calcmode="lin" valueType="num">
                                      <p:cBhvr>
                                        <p:cTn id="22" dur="1000" fill="hold"/>
                                        <p:tgtEl>
                                          <p:spTgt spid="6"/>
                                        </p:tgtEl>
                                        <p:attrNameLst>
                                          <p:attrName>ppt_h</p:attrName>
                                        </p:attrNameLst>
                                      </p:cBhvr>
                                      <p:tavLst>
                                        <p:tav tm="0">
                                          <p:val>
                                            <p:strVal val="#ppt_h"/>
                                          </p:val>
                                        </p:tav>
                                        <p:tav tm="100000">
                                          <p:val>
                                            <p:strVal val="#ppt_h"/>
                                          </p:val>
                                        </p:tav>
                                      </p:tavLst>
                                    </p:anim>
                                    <p:anim calcmode="lin" valueType="num">
                                      <p:cBhvr>
                                        <p:cTn id="23" dur="500" decel="50000" fill="hold">
                                          <p:stCondLst>
                                            <p:cond delay="0"/>
                                          </p:stCondLst>
                                        </p:cTn>
                                        <p:tgtEl>
                                          <p:spTgt spid="6"/>
                                        </p:tgtEl>
                                        <p:attrNameLst>
                                          <p:attrName>ppt_x</p:attrName>
                                        </p:attrNameLst>
                                      </p:cBhvr>
                                      <p:tavLst>
                                        <p:tav tm="0">
                                          <p:val>
                                            <p:strVal val="#ppt_x+.4"/>
                                          </p:val>
                                        </p:tav>
                                        <p:tav tm="100000">
                                          <p:val>
                                            <p:strVal val="#ppt_x"/>
                                          </p:val>
                                        </p:tav>
                                      </p:tavLst>
                                    </p:anim>
                                    <p:anim calcmode="lin" valueType="num">
                                      <p:cBhvr>
                                        <p:cTn id="24" dur="500" decel="50000" fill="hold">
                                          <p:stCondLst>
                                            <p:cond delay="0"/>
                                          </p:stCondLst>
                                        </p:cTn>
                                        <p:tgtEl>
                                          <p:spTgt spid="6"/>
                                        </p:tgtEl>
                                        <p:attrNameLst>
                                          <p:attrName>ppt_y</p:attrName>
                                        </p:attrNameLst>
                                      </p:cBhvr>
                                      <p:tavLst>
                                        <p:tav tm="0">
                                          <p:val>
                                            <p:strVal val="#ppt_y-.2"/>
                                          </p:val>
                                        </p:tav>
                                        <p:tav tm="100000">
                                          <p:val>
                                            <p:strVal val="#ppt_y+.1"/>
                                          </p:val>
                                        </p:tav>
                                      </p:tavLst>
                                    </p:anim>
                                    <p:anim calcmode="lin" valueType="num">
                                      <p:cBhvr>
                                        <p:cTn id="25" dur="500" accel="50000" fill="hold">
                                          <p:stCondLst>
                                            <p:cond delay="500"/>
                                          </p:stCondLst>
                                        </p:cTn>
                                        <p:tgtEl>
                                          <p:spTgt spid="6"/>
                                        </p:tgtEl>
                                        <p:attrNameLst>
                                          <p:attrName>ppt_y</p:attrName>
                                        </p:attrNameLst>
                                      </p:cBhvr>
                                      <p:tavLst>
                                        <p:tav tm="0">
                                          <p:val>
                                            <p:strVal val="#ppt_y+.1"/>
                                          </p:val>
                                        </p:tav>
                                        <p:tav tm="100000">
                                          <p:val>
                                            <p:strVal val="#ppt_y"/>
                                          </p:val>
                                        </p:tav>
                                      </p:tavLst>
                                    </p:anim>
                                    <p:animEffect transition="in" filter="fade">
                                      <p:cBhvr>
                                        <p:cTn id="26" dur="1000" decel="50000">
                                          <p:stCondLst>
                                            <p:cond delay="0"/>
                                          </p:stCondLst>
                                        </p:cTn>
                                        <p:tgtEl>
                                          <p:spTgt spid="6"/>
                                        </p:tgtEl>
                                      </p:cBhvr>
                                    </p:animEffect>
                                  </p:childTnLst>
                                </p:cTn>
                              </p:par>
                            </p:childTnLst>
                          </p:cTn>
                        </p:par>
                        <p:par>
                          <p:cTn id="27" fill="hold">
                            <p:stCondLst>
                              <p:cond delay="4500"/>
                            </p:stCondLst>
                            <p:childTnLst>
                              <p:par>
                                <p:cTn id="28" presetID="5" presetClass="entr" presetSubtype="10" fill="hold" grpId="0"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checkerboard(across)">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214282" y="1259716"/>
            <a:ext cx="8501122" cy="5318448"/>
          </a:xfrm>
          <a:prstGeom prst="rect">
            <a:avLst/>
          </a:prstGeom>
          <a:noFill/>
          <a:ln w="9525">
            <a:noFill/>
            <a:miter lim="800000"/>
            <a:headEnd/>
            <a:tailEnd/>
          </a:ln>
          <a:effectLst/>
        </p:spPr>
      </p:pic>
      <p:sp>
        <p:nvSpPr>
          <p:cNvPr id="3" name="TextBox 2"/>
          <p:cNvSpPr txBox="1"/>
          <p:nvPr/>
        </p:nvSpPr>
        <p:spPr>
          <a:xfrm>
            <a:off x="285720" y="571480"/>
            <a:ext cx="8501122" cy="369332"/>
          </a:xfrm>
          <a:prstGeom prst="rect">
            <a:avLst/>
          </a:prstGeom>
          <a:noFill/>
        </p:spPr>
        <p:txBody>
          <a:bodyPr wrap="square" rtlCol="0">
            <a:spAutoFit/>
          </a:bodyPr>
          <a:lstStyle/>
          <a:p>
            <a:r>
              <a:rPr lang="ru-RU" dirty="0" smtClean="0"/>
              <a:t>Выберите точку восстановления, нажмите «Далее»</a:t>
            </a:r>
            <a:endParaRPr lang="ru-RU" dirty="0"/>
          </a:p>
        </p:txBody>
      </p:sp>
      <p:sp>
        <p:nvSpPr>
          <p:cNvPr id="4" name="Прямоугольник 3">
            <a:hlinkClick r:id="rId3" action="ppaction://hlinksldjump"/>
          </p:cNvPr>
          <p:cNvSpPr/>
          <p:nvPr/>
        </p:nvSpPr>
        <p:spPr>
          <a:xfrm>
            <a:off x="5929322" y="6143644"/>
            <a:ext cx="1000132"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a:hlinkClick r:id="rId4" action="ppaction://hlinksldjump"/>
          </p:cNvPr>
          <p:cNvSpPr/>
          <p:nvPr/>
        </p:nvSpPr>
        <p:spPr>
          <a:xfrm>
            <a:off x="4831994" y="6156523"/>
            <a:ext cx="928694"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1285852" y="785794"/>
            <a:ext cx="6429420" cy="4739212"/>
          </a:xfrm>
          <a:prstGeom prst="rect">
            <a:avLst/>
          </a:prstGeom>
          <a:noFill/>
          <a:ln w="9525">
            <a:noFill/>
            <a:miter lim="800000"/>
            <a:headEnd/>
            <a:tailEnd/>
          </a:ln>
          <a:effectLst/>
        </p:spPr>
      </p:pic>
      <p:sp>
        <p:nvSpPr>
          <p:cNvPr id="3" name="TextBox 2"/>
          <p:cNvSpPr txBox="1"/>
          <p:nvPr/>
        </p:nvSpPr>
        <p:spPr>
          <a:xfrm>
            <a:off x="1142976" y="5715016"/>
            <a:ext cx="6715172" cy="923330"/>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ru-RU" dirty="0" smtClean="0"/>
              <a:t>Затем открывается окно «Подтверждение выбора контрольной точки восстановления», в котором после нажатия кнопки «Далее» начинается восстановление.</a:t>
            </a:r>
            <a:endParaRPr lang="ru-RU" dirty="0"/>
          </a:p>
        </p:txBody>
      </p:sp>
      <p:sp>
        <p:nvSpPr>
          <p:cNvPr id="6" name="Прямоугольник 5">
            <a:hlinkClick r:id="rId4" action="ppaction://hlinksldjump"/>
          </p:cNvPr>
          <p:cNvSpPr/>
          <p:nvPr/>
        </p:nvSpPr>
        <p:spPr>
          <a:xfrm>
            <a:off x="7515246" y="828656"/>
            <a:ext cx="142876"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5500694" y="357166"/>
            <a:ext cx="1785950" cy="369332"/>
          </a:xfrm>
          <a:prstGeom prst="rect">
            <a:avLst/>
          </a:prstGeom>
          <a:noFill/>
        </p:spPr>
        <p:txBody>
          <a:bodyPr wrap="square" rtlCol="0">
            <a:spAutoFit/>
          </a:bodyPr>
          <a:lstStyle/>
          <a:p>
            <a:r>
              <a:rPr lang="ru-RU" dirty="0" smtClean="0"/>
              <a:t>Выход в меню</a:t>
            </a:r>
            <a:endParaRPr lang="ru-RU" dirty="0"/>
          </a:p>
        </p:txBody>
      </p:sp>
      <p:cxnSp>
        <p:nvCxnSpPr>
          <p:cNvPr id="10" name="Прямая со стрелкой 9"/>
          <p:cNvCxnSpPr/>
          <p:nvPr/>
        </p:nvCxnSpPr>
        <p:spPr>
          <a:xfrm>
            <a:off x="7072330" y="714356"/>
            <a:ext cx="357190" cy="1428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Прямоугольник 6">
            <a:hlinkClick r:id="rId5" action="ppaction://hlinksldjump"/>
          </p:cNvPr>
          <p:cNvSpPr/>
          <p:nvPr/>
        </p:nvSpPr>
        <p:spPr>
          <a:xfrm>
            <a:off x="4760556" y="5104875"/>
            <a:ext cx="714380"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992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728" y="142852"/>
            <a:ext cx="5571910" cy="769441"/>
          </a:xfrm>
          <a:prstGeom prst="rect">
            <a:avLst/>
          </a:prstGeom>
          <a:noFill/>
        </p:spPr>
        <p:txBody>
          <a:bodyPr wrap="none" lIns="91440" tIns="45720" rIns="91440" bIns="45720">
            <a:prstTxWarp prst="textChevron">
              <a:avLst/>
            </a:prstTxWarp>
            <a:spAutoFit/>
            <a:scene3d>
              <a:camera prst="orthographicFront"/>
              <a:lightRig rig="threePt" dir="t"/>
            </a:scene3d>
            <a:sp3d extrusionH="57150">
              <a:bevelT w="38100" h="38100" prst="relaxedInset"/>
            </a:sp3d>
          </a:bodyPr>
          <a:lstStyle/>
          <a:p>
            <a:pPr algn="ctr"/>
            <a:r>
              <a:rPr lang="ru-RU"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4">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t>Архивация данных</a:t>
            </a:r>
            <a:endParaRPr lang="ru-RU" sz="4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4">
                    <a:satMod val="175000"/>
                    <a:alpha val="40000"/>
                  </a:schemeClr>
                </a:glow>
                <a:outerShdw blurRad="50800" dist="38100" dir="13500000" algn="br" rotWithShape="0">
                  <a:prstClr val="black">
                    <a:alpha val="40000"/>
                  </a:prstClr>
                </a:outerShdw>
                <a:reflection blurRad="6350" stA="60000" endA="900" endPos="58000" dir="5400000" sy="-100000" algn="bl" rotWithShape="0"/>
              </a:effectLst>
            </a:endParaRPr>
          </a:p>
        </p:txBody>
      </p:sp>
      <p:sp>
        <p:nvSpPr>
          <p:cNvPr id="3" name="TextBox 2"/>
          <p:cNvSpPr txBox="1"/>
          <p:nvPr/>
        </p:nvSpPr>
        <p:spPr>
          <a:xfrm>
            <a:off x="5929322" y="1142984"/>
            <a:ext cx="2928958" cy="3693319"/>
          </a:xfrm>
          <a:prstGeom prst="rect">
            <a:avLst/>
          </a:prstGeom>
          <a:noFill/>
        </p:spPr>
        <p:txBody>
          <a:bodyPr wrap="square" rtlCol="0">
            <a:spAutoFit/>
          </a:bodyPr>
          <a:lstStyle/>
          <a:p>
            <a:r>
              <a:rPr lang="ru-RU" dirty="0" smtClean="0"/>
              <a:t>Служебная программа архивации помогает создать копию данных на жестком диске. Если исходные данные будут случайно удалены, заменены или станут недоступными из-за неисправности жесткого диска, можно использовать резервную копию для их восстановления.</a:t>
            </a:r>
            <a:endParaRPr lang="ru-RU" dirty="0"/>
          </a:p>
        </p:txBody>
      </p:sp>
      <p:pic>
        <p:nvPicPr>
          <p:cNvPr id="1026" name="Picture 2"/>
          <p:cNvPicPr>
            <a:picLocks noChangeAspect="1" noChangeArrowheads="1"/>
          </p:cNvPicPr>
          <p:nvPr/>
        </p:nvPicPr>
        <p:blipFill>
          <a:blip r:embed="rId3"/>
          <a:srcRect/>
          <a:stretch>
            <a:fillRect/>
          </a:stretch>
        </p:blipFill>
        <p:spPr bwMode="auto">
          <a:xfrm>
            <a:off x="357158" y="1000108"/>
            <a:ext cx="6286544" cy="4643470"/>
          </a:xfrm>
          <a:prstGeom prst="round2DiagRect">
            <a:avLst>
              <a:gd name="adj1" fmla="val 16215"/>
              <a:gd name="adj2" fmla="val 0"/>
            </a:avLst>
          </a:prstGeom>
          <a:ln w="88900" cap="sq">
            <a:noFill/>
            <a:miter lim="800000"/>
          </a:ln>
          <a:effectLst>
            <a:glow rad="228600">
              <a:schemeClr val="accent4">
                <a:satMod val="175000"/>
                <a:alpha val="40000"/>
              </a:schemeClr>
            </a:glow>
            <a:outerShdw blurRad="225425" dist="50800" dir="5220000" algn="ctr">
              <a:srgbClr val="000000">
                <a:alpha val="33000"/>
              </a:srgbClr>
            </a:outerShdw>
            <a:softEdge rad="635000"/>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sp>
        <p:nvSpPr>
          <p:cNvPr id="5" name="TextBox 4"/>
          <p:cNvSpPr txBox="1"/>
          <p:nvPr/>
        </p:nvSpPr>
        <p:spPr>
          <a:xfrm>
            <a:off x="285720" y="5857892"/>
            <a:ext cx="8358246" cy="923330"/>
          </a:xfrm>
          <a:prstGeom prst="rect">
            <a:avLst/>
          </a:prstGeom>
          <a:noFill/>
        </p:spPr>
        <p:txBody>
          <a:bodyPr wrap="square" rtlCol="0">
            <a:spAutoFit/>
          </a:bodyPr>
          <a:lstStyle/>
          <a:p>
            <a:r>
              <a:rPr lang="ru-RU" dirty="0" smtClean="0">
                <a:solidFill>
                  <a:srgbClr val="FF0000"/>
                </a:solidFill>
              </a:rPr>
              <a:t>Примечание:</a:t>
            </a:r>
            <a:r>
              <a:rPr lang="ru-RU" dirty="0" smtClean="0">
                <a:solidFill>
                  <a:schemeClr val="accent2">
                    <a:lumMod val="40000"/>
                    <a:lumOff val="60000"/>
                  </a:schemeClr>
                </a:solidFill>
              </a:rPr>
              <a:t>   </a:t>
            </a:r>
            <a:r>
              <a:rPr lang="ru-RU" dirty="0" smtClean="0">
                <a:solidFill>
                  <a:schemeClr val="accent2">
                    <a:lumMod val="60000"/>
                    <a:lumOff val="40000"/>
                  </a:schemeClr>
                </a:solidFill>
              </a:rPr>
              <a:t>для того чтобы создать резервные копии данных, необходимо запустить программу «Архивация данных» и следовать инструкциям предлагаемым «Мастером архивации и восстановления!!! </a:t>
            </a:r>
            <a:endParaRPr lang="ru-RU" dirty="0">
              <a:solidFill>
                <a:schemeClr val="accent2">
                  <a:lumMod val="60000"/>
                  <a:lumOff val="40000"/>
                </a:schemeClr>
              </a:solidFill>
            </a:endParaRPr>
          </a:p>
        </p:txBody>
      </p:sp>
      <p:sp>
        <p:nvSpPr>
          <p:cNvPr id="6" name="Прямоугольник 5">
            <a:hlinkClick r:id="rId4" action="ppaction://hlinksldjump"/>
          </p:cNvPr>
          <p:cNvSpPr/>
          <p:nvPr/>
        </p:nvSpPr>
        <p:spPr>
          <a:xfrm rot="20866697">
            <a:off x="4357686" y="4857760"/>
            <a:ext cx="642942"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5572132" y="5143512"/>
            <a:ext cx="2143140" cy="369332"/>
          </a:xfrm>
          <a:prstGeom prst="rect">
            <a:avLst/>
          </a:prstGeom>
          <a:noFill/>
        </p:spPr>
        <p:txBody>
          <a:bodyPr wrap="square" rtlCol="0">
            <a:spAutoFit/>
          </a:bodyPr>
          <a:lstStyle/>
          <a:p>
            <a:r>
              <a:rPr lang="ru-RU" dirty="0" smtClean="0"/>
              <a:t>Нажмите «Далее»</a:t>
            </a:r>
            <a:endParaRPr lang="ru-RU" dirty="0"/>
          </a:p>
        </p:txBody>
      </p:sp>
    </p:spTree>
    <p:custDataLst>
      <p:tags r:id="rId1"/>
    </p:custDataLst>
  </p:cSld>
  <p:clrMapOvr>
    <a:masterClrMapping/>
  </p:clrMapOvr>
  <p:transition advClick="0" advTm="6097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5" presetClass="entr" presetSubtype="0" fill="hold" nodeType="clickEffect">
                                  <p:stCondLst>
                                    <p:cond delay="0"/>
                                  </p:stCondLst>
                                  <p:childTnLst>
                                    <p:set>
                                      <p:cBhvr>
                                        <p:cTn id="17" dur="1" fill="hold">
                                          <p:stCondLst>
                                            <p:cond delay="0"/>
                                          </p:stCondLst>
                                        </p:cTn>
                                        <p:tgtEl>
                                          <p:spTgt spid="1026"/>
                                        </p:tgtEl>
                                        <p:attrNameLst>
                                          <p:attrName>style.visibility</p:attrName>
                                        </p:attrNameLst>
                                      </p:cBhvr>
                                      <p:to>
                                        <p:strVal val="visible"/>
                                      </p:to>
                                    </p:set>
                                    <p:anim calcmode="lin" valueType="num">
                                      <p:cBhvr>
                                        <p:cTn id="18" dur="10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19" dur="10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20" dur="1000" accel="50000" fill="hold">
                                          <p:stCondLst>
                                            <p:cond delay="1000"/>
                                          </p:stCondLst>
                                        </p:cTn>
                                        <p:tgtEl>
                                          <p:spTgt spid="1026"/>
                                        </p:tgtEl>
                                        <p:attrNameLst>
                                          <p:attrName>ppt_w</p:attrName>
                                        </p:attrNameLst>
                                      </p:cBhvr>
                                      <p:tavLst>
                                        <p:tav tm="0">
                                          <p:val>
                                            <p:strVal val="#ppt_w*.05"/>
                                          </p:val>
                                        </p:tav>
                                        <p:tav tm="100000">
                                          <p:val>
                                            <p:strVal val="#ppt_w"/>
                                          </p:val>
                                        </p:tav>
                                      </p:tavLst>
                                    </p:anim>
                                    <p:anim calcmode="lin" valueType="num">
                                      <p:cBhvr>
                                        <p:cTn id="21" dur="2000" fill="hold"/>
                                        <p:tgtEl>
                                          <p:spTgt spid="1026"/>
                                        </p:tgtEl>
                                        <p:attrNameLst>
                                          <p:attrName>ppt_h</p:attrName>
                                        </p:attrNameLst>
                                      </p:cBhvr>
                                      <p:tavLst>
                                        <p:tav tm="0">
                                          <p:val>
                                            <p:strVal val="#ppt_h"/>
                                          </p:val>
                                        </p:tav>
                                        <p:tav tm="100000">
                                          <p:val>
                                            <p:strVal val="#ppt_h"/>
                                          </p:val>
                                        </p:tav>
                                      </p:tavLst>
                                    </p:anim>
                                    <p:anim calcmode="lin" valueType="num">
                                      <p:cBhvr>
                                        <p:cTn id="22" dur="10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23" dur="10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24" dur="1000" accel="50000" fill="hold">
                                          <p:stCondLst>
                                            <p:cond delay="1000"/>
                                          </p:stCondLst>
                                        </p:cTn>
                                        <p:tgtEl>
                                          <p:spTgt spid="1026"/>
                                        </p:tgtEl>
                                        <p:attrNameLst>
                                          <p:attrName>ppt_y</p:attrName>
                                        </p:attrNameLst>
                                      </p:cBhvr>
                                      <p:tavLst>
                                        <p:tav tm="0">
                                          <p:val>
                                            <p:strVal val="#ppt_y+.1"/>
                                          </p:val>
                                        </p:tav>
                                        <p:tav tm="100000">
                                          <p:val>
                                            <p:strVal val="#ppt_y"/>
                                          </p:val>
                                        </p:tav>
                                      </p:tavLst>
                                    </p:anim>
                                    <p:animEffect transition="in" filter="fade">
                                      <p:cBhvr>
                                        <p:cTn id="25" dur="2000" decel="50000">
                                          <p:stCondLst>
                                            <p:cond delay="0"/>
                                          </p:stCondLst>
                                        </p:cTn>
                                        <p:tgtEl>
                                          <p:spTgt spid="1026"/>
                                        </p:tgtEl>
                                      </p:cBhvr>
                                    </p:animEffect>
                                  </p:childTnLst>
                                </p:cTn>
                              </p:par>
                            </p:childTnLst>
                          </p:cTn>
                        </p:par>
                      </p:childTnLst>
                    </p:cTn>
                  </p:par>
                  <p:par>
                    <p:cTn id="26" fill="hold">
                      <p:stCondLst>
                        <p:cond delay="indefinite"/>
                      </p:stCondLst>
                      <p:childTnLst>
                        <p:par>
                          <p:cTn id="27" fill="hold">
                            <p:stCondLst>
                              <p:cond delay="0"/>
                            </p:stCondLst>
                            <p:childTnLst>
                              <p:par>
                                <p:cTn id="28" presetID="8" presetClass="entr" presetSubtype="16"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diamond(in)">
                                      <p:cBhvr>
                                        <p:cTn id="30" dur="2000"/>
                                        <p:tgtEl>
                                          <p:spTgt spid="5"/>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1000" fill="hold"/>
                                        <p:tgtEl>
                                          <p:spTgt spid="7"/>
                                        </p:tgtEl>
                                        <p:attrNameLst>
                                          <p:attrName>ppt_w</p:attrName>
                                        </p:attrNameLst>
                                      </p:cBhvr>
                                      <p:tavLst>
                                        <p:tav tm="0">
                                          <p:val>
                                            <p:strVal val="#ppt_w*0.70"/>
                                          </p:val>
                                        </p:tav>
                                        <p:tav tm="100000">
                                          <p:val>
                                            <p:strVal val="#ppt_w"/>
                                          </p:val>
                                        </p:tav>
                                      </p:tavLst>
                                    </p:anim>
                                    <p:anim calcmode="lin" valueType="num">
                                      <p:cBhvr>
                                        <p:cTn id="36" dur="1000" fill="hold"/>
                                        <p:tgtEl>
                                          <p:spTgt spid="7"/>
                                        </p:tgtEl>
                                        <p:attrNameLst>
                                          <p:attrName>ppt_h</p:attrName>
                                        </p:attrNameLst>
                                      </p:cBhvr>
                                      <p:tavLst>
                                        <p:tav tm="0">
                                          <p:val>
                                            <p:strVal val="#ppt_h"/>
                                          </p:val>
                                        </p:tav>
                                        <p:tav tm="100000">
                                          <p:val>
                                            <p:strVal val="#ppt_h"/>
                                          </p:val>
                                        </p:tav>
                                      </p:tavLst>
                                    </p:anim>
                                    <p:animEffect transition="in" filter="fade">
                                      <p:cBhvr>
                                        <p:cTn id="3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srcRect/>
          <a:stretch>
            <a:fillRect/>
          </a:stretch>
        </p:blipFill>
        <p:spPr bwMode="auto">
          <a:xfrm>
            <a:off x="214282" y="1285860"/>
            <a:ext cx="6322711" cy="471490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3" name="Прямоугольник 2"/>
          <p:cNvSpPr/>
          <p:nvPr/>
        </p:nvSpPr>
        <p:spPr>
          <a:xfrm>
            <a:off x="1428728" y="142852"/>
            <a:ext cx="5571910" cy="769441"/>
          </a:xfrm>
          <a:prstGeom prst="rect">
            <a:avLst/>
          </a:prstGeom>
          <a:noFill/>
        </p:spPr>
        <p:txBody>
          <a:bodyPr wrap="none" lIns="91440" tIns="45720" rIns="91440" bIns="45720">
            <a:prstTxWarp prst="textChevron">
              <a:avLst/>
            </a:prstTxWarp>
            <a:spAutoFit/>
            <a:scene3d>
              <a:camera prst="orthographicFront"/>
              <a:lightRig rig="threePt" dir="t"/>
            </a:scene3d>
            <a:sp3d extrusionH="57150">
              <a:bevelT w="38100" h="38100" prst="relaxedInset"/>
            </a:sp3d>
          </a:bodyPr>
          <a:lstStyle/>
          <a:p>
            <a:pPr algn="ctr"/>
            <a:r>
              <a:rPr lang="ru-RU"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4">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t>Архивация данных</a:t>
            </a:r>
            <a:endParaRPr lang="ru-RU" sz="4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4">
                    <a:satMod val="175000"/>
                    <a:alpha val="40000"/>
                  </a:schemeClr>
                </a:glow>
                <a:outerShdw blurRad="50800" dist="38100" dir="13500000" algn="br" rotWithShape="0">
                  <a:prstClr val="black">
                    <a:alpha val="40000"/>
                  </a:prstClr>
                </a:outerShdw>
                <a:reflection blurRad="6350" stA="60000" endA="900" endPos="58000" dir="5400000" sy="-100000" algn="bl" rotWithShape="0"/>
              </a:effectLst>
            </a:endParaRPr>
          </a:p>
        </p:txBody>
      </p:sp>
      <p:sp>
        <p:nvSpPr>
          <p:cNvPr id="8" name="TextBox 7"/>
          <p:cNvSpPr txBox="1"/>
          <p:nvPr/>
        </p:nvSpPr>
        <p:spPr>
          <a:xfrm>
            <a:off x="5857884" y="1643050"/>
            <a:ext cx="3286116" cy="3970318"/>
          </a:xfrm>
          <a:prstGeom prst="rect">
            <a:avLst/>
          </a:prstGeom>
          <a:noFill/>
        </p:spPr>
        <p:txBody>
          <a:bodyPr wrap="square" rtlCol="0">
            <a:spAutoFit/>
          </a:bodyPr>
          <a:lstStyle/>
          <a:p>
            <a:r>
              <a:rPr lang="ru-RU" dirty="0" smtClean="0"/>
              <a:t>Также для опытных пользователей существует функция расширенного режима, где имеется возможность более точно произвести настройки создания резервных копий и восстановления этих копий. Так же имеется возможность аварийного восстановления системы, создавая системные параметры, которые содержат архив системного реестра…</a:t>
            </a:r>
            <a:endParaRPr lang="ru-RU" dirty="0"/>
          </a:p>
        </p:txBody>
      </p:sp>
      <p:sp>
        <p:nvSpPr>
          <p:cNvPr id="5" name="Прямоугольник 4">
            <a:hlinkClick r:id="rId4" action="ppaction://hlinksldjump"/>
          </p:cNvPr>
          <p:cNvSpPr/>
          <p:nvPr/>
        </p:nvSpPr>
        <p:spPr>
          <a:xfrm rot="285549">
            <a:off x="2437594" y="1783828"/>
            <a:ext cx="1578071" cy="145718"/>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a:hlinkClick r:id="rId5" action="ppaction://hlinksldjump"/>
          </p:cNvPr>
          <p:cNvSpPr/>
          <p:nvPr/>
        </p:nvSpPr>
        <p:spPr>
          <a:xfrm rot="207815">
            <a:off x="1505057" y="1623758"/>
            <a:ext cx="633160" cy="181067"/>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hlinkClick r:id="rId6" action="ppaction://hlinksldjump"/>
          </p:cNvPr>
          <p:cNvSpPr/>
          <p:nvPr/>
        </p:nvSpPr>
        <p:spPr>
          <a:xfrm rot="285549">
            <a:off x="4152074" y="1978906"/>
            <a:ext cx="1215537" cy="185543"/>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5214942" y="6215082"/>
            <a:ext cx="3357586" cy="646331"/>
          </a:xfrm>
          <a:prstGeom prst="rect">
            <a:avLst/>
          </a:prstGeom>
          <a:noFill/>
        </p:spPr>
        <p:txBody>
          <a:bodyPr wrap="square" rtlCol="0">
            <a:spAutoFit/>
          </a:bodyPr>
          <a:lstStyle/>
          <a:p>
            <a:r>
              <a:rPr lang="ru-RU" dirty="0" smtClean="0"/>
              <a:t>Переключайте вкладки для просмотра</a:t>
            </a:r>
            <a:endParaRPr lang="ru-RU" dirty="0"/>
          </a:p>
        </p:txBody>
      </p:sp>
    </p:spTree>
    <p:custDataLst>
      <p:tags r:id="rId1"/>
    </p:custDataLst>
  </p:cSld>
  <p:clrMapOvr>
    <a:masterClrMapping/>
  </p:clrMapOvr>
  <p:transition advClick="0" advTm="60532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a:fillRect/>
          </a:stretch>
        </p:blipFill>
        <p:spPr bwMode="auto">
          <a:xfrm>
            <a:off x="214282" y="1714488"/>
            <a:ext cx="5361876" cy="4000528"/>
          </a:xfrm>
          <a:prstGeom prst="rect">
            <a:avLst/>
          </a:prstGeom>
          <a:ln w="228600" cap="sq" cmpd="thickThin">
            <a:solidFill>
              <a:srgbClr val="000000"/>
            </a:solidFill>
            <a:prstDash val="solid"/>
            <a:miter lim="800000"/>
          </a:ln>
          <a:effectLst>
            <a:innerShdw blurRad="76200">
              <a:srgbClr val="000000"/>
            </a:innerShdw>
          </a:effectLst>
        </p:spPr>
      </p:pic>
      <p:sp>
        <p:nvSpPr>
          <p:cNvPr id="3" name="Прямоугольник 2"/>
          <p:cNvSpPr/>
          <p:nvPr/>
        </p:nvSpPr>
        <p:spPr>
          <a:xfrm>
            <a:off x="1714480" y="285728"/>
            <a:ext cx="5571910" cy="769441"/>
          </a:xfrm>
          <a:prstGeom prst="rect">
            <a:avLst/>
          </a:prstGeom>
          <a:noFill/>
        </p:spPr>
        <p:txBody>
          <a:bodyPr wrap="none" lIns="91440" tIns="45720" rIns="91440" bIns="45720">
            <a:prstTxWarp prst="textChevron">
              <a:avLst/>
            </a:prstTxWarp>
            <a:spAutoFit/>
            <a:scene3d>
              <a:camera prst="orthographicFront"/>
              <a:lightRig rig="threePt" dir="t"/>
            </a:scene3d>
            <a:sp3d extrusionH="57150">
              <a:bevelT w="38100" h="38100" prst="relaxedInset"/>
            </a:sp3d>
          </a:bodyPr>
          <a:lstStyle/>
          <a:p>
            <a:pPr algn="ctr"/>
            <a:r>
              <a:rPr lang="ru-RU"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4">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t>Архивация данных</a:t>
            </a:r>
            <a:endParaRPr lang="ru-RU" sz="4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4">
                    <a:satMod val="175000"/>
                    <a:alpha val="40000"/>
                  </a:schemeClr>
                </a:glow>
                <a:outerShdw blurRad="50800" dist="38100" dir="13500000" algn="br" rotWithShape="0">
                  <a:prstClr val="black">
                    <a:alpha val="40000"/>
                  </a:prstClr>
                </a:outerShdw>
                <a:reflection blurRad="6350" stA="60000" endA="900" endPos="58000" dir="5400000" sy="-100000" algn="bl" rotWithShape="0"/>
              </a:effectLst>
            </a:endParaRPr>
          </a:p>
        </p:txBody>
      </p:sp>
      <p:sp>
        <p:nvSpPr>
          <p:cNvPr id="4" name="TextBox 3"/>
          <p:cNvSpPr txBox="1"/>
          <p:nvPr/>
        </p:nvSpPr>
        <p:spPr>
          <a:xfrm>
            <a:off x="5857852" y="2714620"/>
            <a:ext cx="3286148" cy="1477328"/>
          </a:xfrm>
          <a:prstGeom prst="rect">
            <a:avLst/>
          </a:prstGeom>
          <a:noFill/>
        </p:spPr>
        <p:txBody>
          <a:bodyPr wrap="square" rtlCol="0">
            <a:spAutoFit/>
          </a:bodyPr>
          <a:lstStyle/>
          <a:p>
            <a:r>
              <a:rPr lang="ru-RU" dirty="0" smtClean="0"/>
              <a:t>С помощью вкладки «</a:t>
            </a:r>
            <a:r>
              <a:rPr lang="ru-RU" dirty="0" smtClean="0">
                <a:solidFill>
                  <a:srgbClr val="00B050"/>
                </a:solidFill>
              </a:rPr>
              <a:t>Архивация</a:t>
            </a:r>
            <a:r>
              <a:rPr lang="ru-RU" dirty="0" smtClean="0"/>
              <a:t>» можно пошагово указать объекты, которые необходимо заархивировать</a:t>
            </a:r>
            <a:endParaRPr lang="ru-RU" dirty="0"/>
          </a:p>
        </p:txBody>
      </p:sp>
      <p:sp>
        <p:nvSpPr>
          <p:cNvPr id="5" name="Прямоугольник 4">
            <a:hlinkClick r:id="rId4" action="ppaction://hlinksldjump"/>
          </p:cNvPr>
          <p:cNvSpPr/>
          <p:nvPr/>
        </p:nvSpPr>
        <p:spPr>
          <a:xfrm>
            <a:off x="4929190" y="1714488"/>
            <a:ext cx="642942"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a:hlinkClick r:id="rId4" action="ppaction://hlinksldjump"/>
          </p:cNvPr>
          <p:cNvSpPr/>
          <p:nvPr/>
        </p:nvSpPr>
        <p:spPr>
          <a:xfrm>
            <a:off x="357158" y="2214554"/>
            <a:ext cx="857256"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a:hlinkClick r:id="rId5" action="ppaction://hlinksldjump"/>
          </p:cNvPr>
          <p:cNvSpPr/>
          <p:nvPr/>
        </p:nvSpPr>
        <p:spPr>
          <a:xfrm>
            <a:off x="1857356" y="2214554"/>
            <a:ext cx="1785950"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a:hlinkClick r:id="rId4" action="ppaction://hlinksldjump"/>
          </p:cNvPr>
          <p:cNvSpPr/>
          <p:nvPr/>
        </p:nvSpPr>
        <p:spPr>
          <a:xfrm>
            <a:off x="357158" y="2214554"/>
            <a:ext cx="857256"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742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43042" y="357166"/>
            <a:ext cx="5571910" cy="769441"/>
          </a:xfrm>
          <a:prstGeom prst="rect">
            <a:avLst/>
          </a:prstGeom>
          <a:noFill/>
        </p:spPr>
        <p:txBody>
          <a:bodyPr wrap="none" lIns="91440" tIns="45720" rIns="91440" bIns="45720">
            <a:prstTxWarp prst="textChevron">
              <a:avLst/>
            </a:prstTxWarp>
            <a:spAutoFit/>
            <a:scene3d>
              <a:camera prst="orthographicFront"/>
              <a:lightRig rig="threePt" dir="t"/>
            </a:scene3d>
            <a:sp3d extrusionH="57150">
              <a:bevelT w="38100" h="38100" prst="relaxedInset"/>
            </a:sp3d>
          </a:bodyPr>
          <a:lstStyle/>
          <a:p>
            <a:pPr algn="ctr"/>
            <a:r>
              <a:rPr lang="ru-RU"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4">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t>Архивация данных</a:t>
            </a:r>
            <a:endParaRPr lang="ru-RU" sz="4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4">
                    <a:satMod val="175000"/>
                    <a:alpha val="40000"/>
                  </a:schemeClr>
                </a:glow>
                <a:outerShdw blurRad="50800" dist="38100" dir="13500000" algn="br" rotWithShape="0">
                  <a:prstClr val="black">
                    <a:alpha val="40000"/>
                  </a:prstClr>
                </a:outerShdw>
                <a:reflection blurRad="6350" stA="60000" endA="900" endPos="58000" dir="5400000" sy="-100000" algn="bl" rotWithShape="0"/>
              </a:effectLst>
            </a:endParaRPr>
          </a:p>
        </p:txBody>
      </p:sp>
      <p:pic>
        <p:nvPicPr>
          <p:cNvPr id="2050" name="Picture 2"/>
          <p:cNvPicPr>
            <a:picLocks noChangeAspect="1" noChangeArrowheads="1"/>
          </p:cNvPicPr>
          <p:nvPr/>
        </p:nvPicPr>
        <p:blipFill>
          <a:blip r:embed="rId3"/>
          <a:srcRect/>
          <a:stretch>
            <a:fillRect/>
          </a:stretch>
        </p:blipFill>
        <p:spPr bwMode="auto">
          <a:xfrm>
            <a:off x="500034" y="1357298"/>
            <a:ext cx="6223607" cy="4643470"/>
          </a:xfrm>
          <a:prstGeom prst="rect">
            <a:avLst/>
          </a:prstGeom>
          <a:ln w="228600" cap="sq" cmpd="thickThin">
            <a:solidFill>
              <a:srgbClr val="000000"/>
            </a:solidFill>
            <a:prstDash val="solid"/>
            <a:miter lim="800000"/>
          </a:ln>
          <a:effectLst>
            <a:innerShdw blurRad="76200">
              <a:srgbClr val="000000"/>
            </a:innerShdw>
          </a:effectLst>
        </p:spPr>
      </p:pic>
      <p:sp>
        <p:nvSpPr>
          <p:cNvPr id="4" name="TextBox 3"/>
          <p:cNvSpPr txBox="1"/>
          <p:nvPr/>
        </p:nvSpPr>
        <p:spPr>
          <a:xfrm>
            <a:off x="6786514" y="2214554"/>
            <a:ext cx="2357486" cy="2862322"/>
          </a:xfrm>
          <a:prstGeom prst="rect">
            <a:avLst/>
          </a:prstGeom>
          <a:noFill/>
        </p:spPr>
        <p:txBody>
          <a:bodyPr wrap="square" rtlCol="0">
            <a:spAutoFit/>
          </a:bodyPr>
          <a:lstStyle/>
          <a:p>
            <a:r>
              <a:rPr lang="ru-RU" dirty="0" smtClean="0"/>
              <a:t>С помощью вкладки «</a:t>
            </a:r>
            <a:r>
              <a:rPr lang="ru-RU" dirty="0" smtClean="0">
                <a:solidFill>
                  <a:srgbClr val="00B050"/>
                </a:solidFill>
              </a:rPr>
              <a:t>Восстановление и управление параметрами</a:t>
            </a:r>
            <a:r>
              <a:rPr lang="ru-RU" dirty="0" smtClean="0"/>
              <a:t>» можно так же пошагово восстановить (разархивировать) необходимые объекты</a:t>
            </a:r>
            <a:endParaRPr lang="ru-RU" dirty="0"/>
          </a:p>
        </p:txBody>
      </p:sp>
      <p:sp>
        <p:nvSpPr>
          <p:cNvPr id="5" name="Прямоугольник 4">
            <a:hlinkClick r:id="rId4" action="ppaction://hlinksldjump"/>
          </p:cNvPr>
          <p:cNvSpPr/>
          <p:nvPr/>
        </p:nvSpPr>
        <p:spPr>
          <a:xfrm>
            <a:off x="6357950" y="1428736"/>
            <a:ext cx="357190" cy="2143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a:hlinkClick r:id="rId5" action="ppaction://hlinksldjump"/>
          </p:cNvPr>
          <p:cNvSpPr/>
          <p:nvPr/>
        </p:nvSpPr>
        <p:spPr>
          <a:xfrm>
            <a:off x="4572000" y="1928802"/>
            <a:ext cx="1357322"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hlinkClick r:id="rId6" action="ppaction://hlinksldjump"/>
          </p:cNvPr>
          <p:cNvSpPr/>
          <p:nvPr/>
        </p:nvSpPr>
        <p:spPr>
          <a:xfrm>
            <a:off x="1731732" y="1946054"/>
            <a:ext cx="571504"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737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643042" y="357166"/>
            <a:ext cx="5571910" cy="769441"/>
          </a:xfrm>
          <a:prstGeom prst="rect">
            <a:avLst/>
          </a:prstGeom>
          <a:noFill/>
        </p:spPr>
        <p:txBody>
          <a:bodyPr wrap="none" lIns="91440" tIns="45720" rIns="91440" bIns="45720">
            <a:prstTxWarp prst="textChevron">
              <a:avLst/>
            </a:prstTxWarp>
            <a:spAutoFit/>
            <a:scene3d>
              <a:camera prst="orthographicFront"/>
              <a:lightRig rig="threePt" dir="t"/>
            </a:scene3d>
            <a:sp3d extrusionH="57150">
              <a:bevelT w="38100" h="38100" prst="relaxedInset"/>
            </a:sp3d>
          </a:bodyPr>
          <a:lstStyle/>
          <a:p>
            <a:pPr algn="ctr"/>
            <a:r>
              <a:rPr lang="ru-RU"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4">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t>Архивация данных</a:t>
            </a:r>
            <a:endParaRPr lang="ru-RU" sz="4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4">
                    <a:satMod val="175000"/>
                    <a:alpha val="40000"/>
                  </a:schemeClr>
                </a:glow>
                <a:outerShdw blurRad="50800" dist="38100" dir="13500000" algn="br" rotWithShape="0">
                  <a:prstClr val="black">
                    <a:alpha val="40000"/>
                  </a:prstClr>
                </a:outerShdw>
                <a:reflection blurRad="6350" stA="60000" endA="900" endPos="58000" dir="5400000" sy="-100000" algn="bl" rotWithShape="0"/>
              </a:effectLst>
            </a:endParaRPr>
          </a:p>
        </p:txBody>
      </p:sp>
      <p:pic>
        <p:nvPicPr>
          <p:cNvPr id="3074" name="Picture 2"/>
          <p:cNvPicPr>
            <a:picLocks noChangeAspect="1" noChangeArrowheads="1"/>
          </p:cNvPicPr>
          <p:nvPr/>
        </p:nvPicPr>
        <p:blipFill>
          <a:blip r:embed="rId3"/>
          <a:srcRect/>
          <a:stretch>
            <a:fillRect/>
          </a:stretch>
        </p:blipFill>
        <p:spPr bwMode="auto">
          <a:xfrm>
            <a:off x="214282" y="1928802"/>
            <a:ext cx="5643602" cy="4210725"/>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
        <p:nvSpPr>
          <p:cNvPr id="4" name="TextBox 3"/>
          <p:cNvSpPr txBox="1"/>
          <p:nvPr/>
        </p:nvSpPr>
        <p:spPr>
          <a:xfrm>
            <a:off x="6072198" y="2071678"/>
            <a:ext cx="2857520" cy="3139321"/>
          </a:xfrm>
          <a:prstGeom prst="rect">
            <a:avLst/>
          </a:prstGeom>
          <a:noFill/>
        </p:spPr>
        <p:txBody>
          <a:bodyPr wrap="square" rtlCol="0">
            <a:spAutoFit/>
          </a:bodyPr>
          <a:lstStyle/>
          <a:p>
            <a:r>
              <a:rPr lang="ru-RU" dirty="0" smtClean="0"/>
              <a:t>С помощью вкладки </a:t>
            </a:r>
            <a:r>
              <a:rPr lang="ru-RU" b="1" i="1" dirty="0" smtClean="0"/>
              <a:t>«</a:t>
            </a:r>
            <a:r>
              <a:rPr lang="ru-RU" b="1" i="1" dirty="0" smtClean="0">
                <a:solidFill>
                  <a:srgbClr val="92D050"/>
                </a:solidFill>
              </a:rPr>
              <a:t>Запланированные задания» </a:t>
            </a:r>
            <a:r>
              <a:rPr lang="ru-RU" dirty="0" smtClean="0"/>
              <a:t>можно назначить время архивации/разархивации  которая будет запущена автоматически. Эту настройку можно произвести с помощью кнопки «Добавить задание» </a:t>
            </a:r>
            <a:endParaRPr lang="ru-RU" dirty="0"/>
          </a:p>
        </p:txBody>
      </p:sp>
      <p:sp>
        <p:nvSpPr>
          <p:cNvPr id="5" name="Овал 4"/>
          <p:cNvSpPr/>
          <p:nvPr/>
        </p:nvSpPr>
        <p:spPr>
          <a:xfrm>
            <a:off x="4286248" y="5572140"/>
            <a:ext cx="1500198" cy="500066"/>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олилиния 7"/>
          <p:cNvSpPr/>
          <p:nvPr/>
        </p:nvSpPr>
        <p:spPr>
          <a:xfrm>
            <a:off x="6057505" y="4562656"/>
            <a:ext cx="2076402" cy="711542"/>
          </a:xfrm>
          <a:custGeom>
            <a:avLst/>
            <a:gdLst>
              <a:gd name="connsiteX0" fmla="*/ 832393 w 2076402"/>
              <a:gd name="connsiteY0" fmla="*/ 232628 h 711542"/>
              <a:gd name="connsiteX1" fmla="*/ 853658 w 2076402"/>
              <a:gd name="connsiteY1" fmla="*/ 190097 h 711542"/>
              <a:gd name="connsiteX2" fmla="*/ 843025 w 2076402"/>
              <a:gd name="connsiteY2" fmla="*/ 136935 h 711542"/>
              <a:gd name="connsiteX3" fmla="*/ 928086 w 2076402"/>
              <a:gd name="connsiteY3" fmla="*/ 62507 h 711542"/>
              <a:gd name="connsiteX4" fmla="*/ 1098207 w 2076402"/>
              <a:gd name="connsiteY4" fmla="*/ 51874 h 711542"/>
              <a:gd name="connsiteX5" fmla="*/ 1310858 w 2076402"/>
              <a:gd name="connsiteY5" fmla="*/ 30609 h 711542"/>
              <a:gd name="connsiteX6" fmla="*/ 1438448 w 2076402"/>
              <a:gd name="connsiteY6" fmla="*/ 9344 h 711542"/>
              <a:gd name="connsiteX7" fmla="*/ 1842486 w 2076402"/>
              <a:gd name="connsiteY7" fmla="*/ 30609 h 711542"/>
              <a:gd name="connsiteX8" fmla="*/ 1906281 w 2076402"/>
              <a:gd name="connsiteY8" fmla="*/ 41242 h 711542"/>
              <a:gd name="connsiteX9" fmla="*/ 2023239 w 2076402"/>
              <a:gd name="connsiteY9" fmla="*/ 73139 h 711542"/>
              <a:gd name="connsiteX10" fmla="*/ 2033872 w 2076402"/>
              <a:gd name="connsiteY10" fmla="*/ 105037 h 711542"/>
              <a:gd name="connsiteX11" fmla="*/ 2076402 w 2076402"/>
              <a:gd name="connsiteY11" fmla="*/ 168832 h 711542"/>
              <a:gd name="connsiteX12" fmla="*/ 2065769 w 2076402"/>
              <a:gd name="connsiteY12" fmla="*/ 264525 h 711542"/>
              <a:gd name="connsiteX13" fmla="*/ 2023239 w 2076402"/>
              <a:gd name="connsiteY13" fmla="*/ 328321 h 711542"/>
              <a:gd name="connsiteX14" fmla="*/ 1661732 w 2076402"/>
              <a:gd name="connsiteY14" fmla="*/ 360218 h 711542"/>
              <a:gd name="connsiteX15" fmla="*/ 1502244 w 2076402"/>
              <a:gd name="connsiteY15" fmla="*/ 370851 h 711542"/>
              <a:gd name="connsiteX16" fmla="*/ 1332123 w 2076402"/>
              <a:gd name="connsiteY16" fmla="*/ 392116 h 711542"/>
              <a:gd name="connsiteX17" fmla="*/ 1300225 w 2076402"/>
              <a:gd name="connsiteY17" fmla="*/ 402749 h 711542"/>
              <a:gd name="connsiteX18" fmla="*/ 1236430 w 2076402"/>
              <a:gd name="connsiteY18" fmla="*/ 445279 h 711542"/>
              <a:gd name="connsiteX19" fmla="*/ 1215165 w 2076402"/>
              <a:gd name="connsiteY19" fmla="*/ 509074 h 711542"/>
              <a:gd name="connsiteX20" fmla="*/ 1151369 w 2076402"/>
              <a:gd name="connsiteY20" fmla="*/ 572870 h 711542"/>
              <a:gd name="connsiteX21" fmla="*/ 1098207 w 2076402"/>
              <a:gd name="connsiteY21" fmla="*/ 636665 h 711542"/>
              <a:gd name="connsiteX22" fmla="*/ 1023779 w 2076402"/>
              <a:gd name="connsiteY22" fmla="*/ 668563 h 711542"/>
              <a:gd name="connsiteX23" fmla="*/ 662272 w 2076402"/>
              <a:gd name="connsiteY23" fmla="*/ 700460 h 711542"/>
              <a:gd name="connsiteX24" fmla="*/ 141276 w 2076402"/>
              <a:gd name="connsiteY24" fmla="*/ 679195 h 711542"/>
              <a:gd name="connsiteX25" fmla="*/ 109379 w 2076402"/>
              <a:gd name="connsiteY25" fmla="*/ 668563 h 711542"/>
              <a:gd name="connsiteX26" fmla="*/ 56216 w 2076402"/>
              <a:gd name="connsiteY26" fmla="*/ 636665 h 711542"/>
              <a:gd name="connsiteX27" fmla="*/ 24318 w 2076402"/>
              <a:gd name="connsiteY27" fmla="*/ 572870 h 711542"/>
              <a:gd name="connsiteX28" fmla="*/ 3053 w 2076402"/>
              <a:gd name="connsiteY28" fmla="*/ 498442 h 711542"/>
              <a:gd name="connsiteX29" fmla="*/ 24318 w 2076402"/>
              <a:gd name="connsiteY29" fmla="*/ 413381 h 711542"/>
              <a:gd name="connsiteX30" fmla="*/ 56216 w 2076402"/>
              <a:gd name="connsiteY30" fmla="*/ 392116 h 711542"/>
              <a:gd name="connsiteX31" fmla="*/ 120011 w 2076402"/>
              <a:gd name="connsiteY31" fmla="*/ 317688 h 711542"/>
              <a:gd name="connsiteX32" fmla="*/ 151909 w 2076402"/>
              <a:gd name="connsiteY32" fmla="*/ 307056 h 711542"/>
              <a:gd name="connsiteX33" fmla="*/ 779230 w 2076402"/>
              <a:gd name="connsiteY33" fmla="*/ 296423 h 711542"/>
              <a:gd name="connsiteX34" fmla="*/ 789862 w 2076402"/>
              <a:gd name="connsiteY34" fmla="*/ 264525 h 711542"/>
              <a:gd name="connsiteX35" fmla="*/ 811128 w 2076402"/>
              <a:gd name="connsiteY35" fmla="*/ 243260 h 711542"/>
              <a:gd name="connsiteX36" fmla="*/ 832393 w 2076402"/>
              <a:gd name="connsiteY36" fmla="*/ 232628 h 711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076402" h="711542">
                <a:moveTo>
                  <a:pt x="832393" y="232628"/>
                </a:moveTo>
                <a:cubicBezTo>
                  <a:pt x="839481" y="223767"/>
                  <a:pt x="851908" y="205850"/>
                  <a:pt x="853658" y="190097"/>
                </a:cubicBezTo>
                <a:cubicBezTo>
                  <a:pt x="855654" y="172136"/>
                  <a:pt x="838270" y="154370"/>
                  <a:pt x="843025" y="136935"/>
                </a:cubicBezTo>
                <a:cubicBezTo>
                  <a:pt x="857949" y="82211"/>
                  <a:pt x="881179" y="67198"/>
                  <a:pt x="928086" y="62507"/>
                </a:cubicBezTo>
                <a:cubicBezTo>
                  <a:pt x="984622" y="56853"/>
                  <a:pt x="1041500" y="55418"/>
                  <a:pt x="1098207" y="51874"/>
                </a:cubicBezTo>
                <a:cubicBezTo>
                  <a:pt x="1210704" y="23751"/>
                  <a:pt x="1068428" y="56584"/>
                  <a:pt x="1310858" y="30609"/>
                </a:cubicBezTo>
                <a:cubicBezTo>
                  <a:pt x="1353729" y="26016"/>
                  <a:pt x="1438448" y="9344"/>
                  <a:pt x="1438448" y="9344"/>
                </a:cubicBezTo>
                <a:cubicBezTo>
                  <a:pt x="1710678" y="36568"/>
                  <a:pt x="1322123" y="0"/>
                  <a:pt x="1842486" y="30609"/>
                </a:cubicBezTo>
                <a:cubicBezTo>
                  <a:pt x="1864007" y="31875"/>
                  <a:pt x="1885201" y="36725"/>
                  <a:pt x="1906281" y="41242"/>
                </a:cubicBezTo>
                <a:cubicBezTo>
                  <a:pt x="1973436" y="55632"/>
                  <a:pt x="1974651" y="56944"/>
                  <a:pt x="2023239" y="73139"/>
                </a:cubicBezTo>
                <a:cubicBezTo>
                  <a:pt x="2026783" y="83772"/>
                  <a:pt x="2028429" y="95240"/>
                  <a:pt x="2033872" y="105037"/>
                </a:cubicBezTo>
                <a:cubicBezTo>
                  <a:pt x="2046284" y="127378"/>
                  <a:pt x="2076402" y="168832"/>
                  <a:pt x="2076402" y="168832"/>
                </a:cubicBezTo>
                <a:cubicBezTo>
                  <a:pt x="2072858" y="200730"/>
                  <a:pt x="2075918" y="234078"/>
                  <a:pt x="2065769" y="264525"/>
                </a:cubicBezTo>
                <a:cubicBezTo>
                  <a:pt x="2057687" y="288771"/>
                  <a:pt x="2047485" y="320239"/>
                  <a:pt x="2023239" y="328321"/>
                </a:cubicBezTo>
                <a:cubicBezTo>
                  <a:pt x="1862519" y="381894"/>
                  <a:pt x="1993897" y="344769"/>
                  <a:pt x="1661732" y="360218"/>
                </a:cubicBezTo>
                <a:cubicBezTo>
                  <a:pt x="1608509" y="362693"/>
                  <a:pt x="1555407" y="367307"/>
                  <a:pt x="1502244" y="370851"/>
                </a:cubicBezTo>
                <a:cubicBezTo>
                  <a:pt x="1397451" y="397050"/>
                  <a:pt x="1535197" y="365040"/>
                  <a:pt x="1332123" y="392116"/>
                </a:cubicBezTo>
                <a:cubicBezTo>
                  <a:pt x="1321013" y="393597"/>
                  <a:pt x="1310022" y="397306"/>
                  <a:pt x="1300225" y="402749"/>
                </a:cubicBezTo>
                <a:cubicBezTo>
                  <a:pt x="1277884" y="415161"/>
                  <a:pt x="1236430" y="445279"/>
                  <a:pt x="1236430" y="445279"/>
                </a:cubicBezTo>
                <a:lnTo>
                  <a:pt x="1215165" y="509074"/>
                </a:lnTo>
                <a:cubicBezTo>
                  <a:pt x="1197997" y="560577"/>
                  <a:pt x="1214142" y="535206"/>
                  <a:pt x="1151369" y="572870"/>
                </a:cubicBezTo>
                <a:cubicBezTo>
                  <a:pt x="1134414" y="598302"/>
                  <a:pt x="1124253" y="618061"/>
                  <a:pt x="1098207" y="636665"/>
                </a:cubicBezTo>
                <a:cubicBezTo>
                  <a:pt x="1080271" y="649476"/>
                  <a:pt x="1046234" y="662439"/>
                  <a:pt x="1023779" y="668563"/>
                </a:cubicBezTo>
                <a:cubicBezTo>
                  <a:pt x="866190" y="711542"/>
                  <a:pt x="914486" y="690760"/>
                  <a:pt x="662272" y="700460"/>
                </a:cubicBezTo>
                <a:lnTo>
                  <a:pt x="141276" y="679195"/>
                </a:lnTo>
                <a:cubicBezTo>
                  <a:pt x="130087" y="678550"/>
                  <a:pt x="118989" y="674329"/>
                  <a:pt x="109379" y="668563"/>
                </a:cubicBezTo>
                <a:cubicBezTo>
                  <a:pt x="36407" y="624779"/>
                  <a:pt x="146574" y="666782"/>
                  <a:pt x="56216" y="636665"/>
                </a:cubicBezTo>
                <a:cubicBezTo>
                  <a:pt x="29487" y="556481"/>
                  <a:pt x="65544" y="655324"/>
                  <a:pt x="24318" y="572870"/>
                </a:cubicBezTo>
                <a:cubicBezTo>
                  <a:pt x="16694" y="557621"/>
                  <a:pt x="6458" y="512062"/>
                  <a:pt x="3053" y="498442"/>
                </a:cubicBezTo>
                <a:cubicBezTo>
                  <a:pt x="10141" y="470088"/>
                  <a:pt x="0" y="429593"/>
                  <a:pt x="24318" y="413381"/>
                </a:cubicBezTo>
                <a:cubicBezTo>
                  <a:pt x="34951" y="406293"/>
                  <a:pt x="47180" y="401152"/>
                  <a:pt x="56216" y="392116"/>
                </a:cubicBezTo>
                <a:cubicBezTo>
                  <a:pt x="85692" y="362641"/>
                  <a:pt x="85295" y="340832"/>
                  <a:pt x="120011" y="317688"/>
                </a:cubicBezTo>
                <a:cubicBezTo>
                  <a:pt x="129336" y="311471"/>
                  <a:pt x="141276" y="310600"/>
                  <a:pt x="151909" y="307056"/>
                </a:cubicBezTo>
                <a:cubicBezTo>
                  <a:pt x="395560" y="334127"/>
                  <a:pt x="371965" y="336351"/>
                  <a:pt x="779230" y="296423"/>
                </a:cubicBezTo>
                <a:cubicBezTo>
                  <a:pt x="790384" y="295329"/>
                  <a:pt x="784096" y="274136"/>
                  <a:pt x="789862" y="264525"/>
                </a:cubicBezTo>
                <a:cubicBezTo>
                  <a:pt x="795020" y="255929"/>
                  <a:pt x="804866" y="251088"/>
                  <a:pt x="811128" y="243260"/>
                </a:cubicBezTo>
                <a:cubicBezTo>
                  <a:pt x="834359" y="214222"/>
                  <a:pt x="825305" y="241489"/>
                  <a:pt x="832393" y="232628"/>
                </a:cubicBezTo>
                <a:close/>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0" name="Прямая со стрелкой 9"/>
          <p:cNvCxnSpPr/>
          <p:nvPr/>
        </p:nvCxnSpPr>
        <p:spPr>
          <a:xfrm rot="5400000">
            <a:off x="5572132" y="5143512"/>
            <a:ext cx="714380" cy="714380"/>
          </a:xfrm>
          <a:prstGeom prst="straightConnector1">
            <a:avLst/>
          </a:prstGeom>
          <a:ln w="1587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9" name="Прямоугольник 8">
            <a:hlinkClick r:id="rId4" action="ppaction://hlinksldjump"/>
          </p:cNvPr>
          <p:cNvSpPr/>
          <p:nvPr/>
        </p:nvSpPr>
        <p:spPr>
          <a:xfrm>
            <a:off x="5572132" y="1928802"/>
            <a:ext cx="285752"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a:hlinkClick r:id="rId5" action="ppaction://hlinksldjump"/>
          </p:cNvPr>
          <p:cNvSpPr/>
          <p:nvPr/>
        </p:nvSpPr>
        <p:spPr>
          <a:xfrm>
            <a:off x="4429124" y="5715016"/>
            <a:ext cx="1285884"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a:hlinkClick r:id="rId6" action="ppaction://hlinksldjump"/>
          </p:cNvPr>
          <p:cNvSpPr/>
          <p:nvPr/>
        </p:nvSpPr>
        <p:spPr>
          <a:xfrm>
            <a:off x="1928794" y="2465802"/>
            <a:ext cx="1928826"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964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par>
                                <p:cTn id="8" presetID="8" presetClass="entr" presetSubtype="16"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amond(in)">
                                      <p:cBhvr>
                                        <p:cTn id="10" dur="2000"/>
                                        <p:tgtEl>
                                          <p:spTgt spid="10"/>
                                        </p:tgtEl>
                                      </p:cBhvr>
                                    </p:animEffect>
                                  </p:childTnLst>
                                </p:cTn>
                              </p:par>
                              <p:par>
                                <p:cTn id="11" presetID="8" presetClass="entr" presetSubtype="16"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diamond(in)">
                                      <p:cBhvr>
                                        <p:cTn id="13"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srcRect/>
          <a:stretch>
            <a:fillRect/>
          </a:stretch>
        </p:blipFill>
        <p:spPr bwMode="auto">
          <a:xfrm>
            <a:off x="428596" y="2000240"/>
            <a:ext cx="6286544" cy="4565215"/>
          </a:xfrm>
          <a:prstGeom prst="rect">
            <a:avLst/>
          </a:prstGeom>
          <a:ln w="228600" cap="sq" cmpd="thickThin">
            <a:solidFill>
              <a:srgbClr val="000000"/>
            </a:solidFill>
            <a:prstDash val="solid"/>
            <a:miter lim="800000"/>
          </a:ln>
          <a:effectLst>
            <a:innerShdw blurRad="76200">
              <a:srgbClr val="000000"/>
            </a:innerShdw>
          </a:effectLst>
        </p:spPr>
      </p:pic>
      <p:sp>
        <p:nvSpPr>
          <p:cNvPr id="4" name="Прямоугольник 3"/>
          <p:cNvSpPr/>
          <p:nvPr/>
        </p:nvSpPr>
        <p:spPr>
          <a:xfrm>
            <a:off x="1643042" y="357166"/>
            <a:ext cx="5571910" cy="769441"/>
          </a:xfrm>
          <a:prstGeom prst="rect">
            <a:avLst/>
          </a:prstGeom>
          <a:noFill/>
        </p:spPr>
        <p:txBody>
          <a:bodyPr wrap="none" lIns="91440" tIns="45720" rIns="91440" bIns="45720">
            <a:prstTxWarp prst="textChevron">
              <a:avLst/>
            </a:prstTxWarp>
            <a:spAutoFit/>
            <a:scene3d>
              <a:camera prst="orthographicFront"/>
              <a:lightRig rig="threePt" dir="t"/>
            </a:scene3d>
            <a:sp3d extrusionH="57150">
              <a:bevelT w="38100" h="38100" prst="relaxedInset"/>
            </a:sp3d>
          </a:bodyPr>
          <a:lstStyle/>
          <a:p>
            <a:pPr algn="ctr"/>
            <a:r>
              <a:rPr lang="ru-RU" sz="4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4">
                      <a:satMod val="175000"/>
                      <a:alpha val="40000"/>
                    </a:schemeClr>
                  </a:glow>
                  <a:outerShdw blurRad="50800" dist="38100" dir="13500000" algn="br" rotWithShape="0">
                    <a:prstClr val="black">
                      <a:alpha val="40000"/>
                    </a:prstClr>
                  </a:outerShdw>
                  <a:reflection blurRad="6350" stA="60000" endA="900" endPos="58000" dir="5400000" sy="-100000" algn="bl" rotWithShape="0"/>
                </a:effectLst>
              </a:rPr>
              <a:t>Архивация данных</a:t>
            </a:r>
            <a:endParaRPr lang="ru-RU" sz="4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228600">
                  <a:schemeClr val="accent4">
                    <a:satMod val="175000"/>
                    <a:alpha val="40000"/>
                  </a:schemeClr>
                </a:glow>
                <a:outerShdw blurRad="50800" dist="38100" dir="13500000" algn="br" rotWithShape="0">
                  <a:prstClr val="black">
                    <a:alpha val="40000"/>
                  </a:prstClr>
                </a:outerShdw>
                <a:reflection blurRad="6350" stA="60000" endA="900" endPos="58000" dir="5400000" sy="-100000" algn="bl" rotWithShape="0"/>
              </a:effectLst>
            </a:endParaRPr>
          </a:p>
        </p:txBody>
      </p:sp>
      <p:sp>
        <p:nvSpPr>
          <p:cNvPr id="5" name="TextBox 4"/>
          <p:cNvSpPr txBox="1"/>
          <p:nvPr/>
        </p:nvSpPr>
        <p:spPr>
          <a:xfrm>
            <a:off x="357158" y="1214422"/>
            <a:ext cx="8143932" cy="646331"/>
          </a:xfrm>
          <a:prstGeom prst="rect">
            <a:avLst/>
          </a:prstGeom>
          <a:noFill/>
        </p:spPr>
        <p:txBody>
          <a:bodyPr wrap="square" rtlCol="0">
            <a:spAutoFit/>
          </a:bodyPr>
          <a:lstStyle/>
          <a:p>
            <a:r>
              <a:rPr lang="ru-RU" dirty="0" smtClean="0"/>
              <a:t>Далее необходимо руководствоваться инструкцией предоставленной «Мастером архивации»</a:t>
            </a:r>
            <a:endParaRPr lang="ru-RU" dirty="0"/>
          </a:p>
        </p:txBody>
      </p:sp>
      <p:sp>
        <p:nvSpPr>
          <p:cNvPr id="8" name="TextBox 7"/>
          <p:cNvSpPr txBox="1"/>
          <p:nvPr/>
        </p:nvSpPr>
        <p:spPr>
          <a:xfrm>
            <a:off x="6929454" y="2214554"/>
            <a:ext cx="1928826" cy="646331"/>
          </a:xfrm>
          <a:prstGeom prst="rect">
            <a:avLst/>
          </a:prstGeom>
          <a:noFill/>
        </p:spPr>
        <p:txBody>
          <a:bodyPr wrap="square" rtlCol="0">
            <a:spAutoFit/>
          </a:bodyPr>
          <a:lstStyle/>
          <a:p>
            <a:r>
              <a:rPr lang="ru-RU" dirty="0" smtClean="0"/>
              <a:t>Нажмите кнопку «Далее».</a:t>
            </a:r>
            <a:endParaRPr lang="ru-RU" dirty="0"/>
          </a:p>
        </p:txBody>
      </p:sp>
      <p:sp>
        <p:nvSpPr>
          <p:cNvPr id="9" name="Прямоугольник 8">
            <a:hlinkClick r:id="rId4" action="ppaction://hlinksldjump"/>
          </p:cNvPr>
          <p:cNvSpPr/>
          <p:nvPr/>
        </p:nvSpPr>
        <p:spPr>
          <a:xfrm>
            <a:off x="4572000" y="6143644"/>
            <a:ext cx="857256"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1136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857224" y="1571612"/>
            <a:ext cx="7072362" cy="4732235"/>
          </a:xfrm>
          <a:prstGeom prst="rect">
            <a:avLst/>
          </a:prstGeom>
          <a:ln>
            <a:noFill/>
          </a:ln>
          <a:effectLst>
            <a:softEdge rad="112500"/>
          </a:effectLst>
        </p:spPr>
      </p:pic>
      <p:sp>
        <p:nvSpPr>
          <p:cNvPr id="3" name="TextBox 2"/>
          <p:cNvSpPr txBox="1"/>
          <p:nvPr/>
        </p:nvSpPr>
        <p:spPr>
          <a:xfrm>
            <a:off x="214282" y="357166"/>
            <a:ext cx="8429684" cy="646331"/>
          </a:xfrm>
          <a:prstGeom prst="rect">
            <a:avLst/>
          </a:prstGeom>
          <a:noFill/>
        </p:spPr>
        <p:txBody>
          <a:bodyPr wrap="square" rtlCol="0">
            <a:spAutoFit/>
          </a:bodyPr>
          <a:lstStyle/>
          <a:p>
            <a:r>
              <a:rPr lang="ru-RU" dirty="0" smtClean="0"/>
              <a:t>В данном случае, оставляем переключатель по умолчанию. Нажмите кнопку «Далее».</a:t>
            </a:r>
            <a:endParaRPr lang="ru-RU" dirty="0"/>
          </a:p>
        </p:txBody>
      </p:sp>
      <p:sp>
        <p:nvSpPr>
          <p:cNvPr id="4" name="Прямоугольник 3">
            <a:hlinkClick r:id="rId3" action="ppaction://hlinksldjump"/>
          </p:cNvPr>
          <p:cNvSpPr/>
          <p:nvPr/>
        </p:nvSpPr>
        <p:spPr>
          <a:xfrm>
            <a:off x="5526452" y="5857892"/>
            <a:ext cx="1000132"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a:hlinkClick r:id="rId4" action="ppaction://hlinksldjump"/>
          </p:cNvPr>
          <p:cNvSpPr/>
          <p:nvPr/>
        </p:nvSpPr>
        <p:spPr>
          <a:xfrm>
            <a:off x="4461925" y="5896529"/>
            <a:ext cx="1000132"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1142976" y="1857364"/>
            <a:ext cx="6929486" cy="4704178"/>
          </a:xfrm>
          <a:prstGeom prst="rect">
            <a:avLst/>
          </a:prstGeom>
          <a:noFill/>
          <a:ln w="9525">
            <a:noFill/>
            <a:miter lim="800000"/>
            <a:headEnd/>
            <a:tailEnd/>
          </a:ln>
          <a:effectLst/>
        </p:spPr>
      </p:pic>
      <p:sp>
        <p:nvSpPr>
          <p:cNvPr id="3" name="TextBox 2"/>
          <p:cNvSpPr txBox="1"/>
          <p:nvPr/>
        </p:nvSpPr>
        <p:spPr>
          <a:xfrm>
            <a:off x="285720" y="285728"/>
            <a:ext cx="8501122" cy="646331"/>
          </a:xfrm>
          <a:prstGeom prst="rect">
            <a:avLst/>
          </a:prstGeom>
          <a:noFill/>
        </p:spPr>
        <p:txBody>
          <a:bodyPr wrap="square" rtlCol="0">
            <a:spAutoFit/>
          </a:bodyPr>
          <a:lstStyle/>
          <a:p>
            <a:r>
              <a:rPr lang="ru-RU" dirty="0" smtClean="0"/>
              <a:t>Переходим на следующий шаг, нажимаем «Далее», переключатель оставляем стандартный.</a:t>
            </a:r>
            <a:endParaRPr lang="ru-RU" dirty="0"/>
          </a:p>
        </p:txBody>
      </p:sp>
      <p:sp>
        <p:nvSpPr>
          <p:cNvPr id="4" name="Прямоугольник 3">
            <a:hlinkClick r:id="rId3" action="ppaction://hlinksldjump"/>
          </p:cNvPr>
          <p:cNvSpPr/>
          <p:nvPr/>
        </p:nvSpPr>
        <p:spPr>
          <a:xfrm>
            <a:off x="5715008" y="6143644"/>
            <a:ext cx="1000132"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a:hlinkClick r:id="rId4" action="ppaction://hlinksldjump"/>
          </p:cNvPr>
          <p:cNvSpPr/>
          <p:nvPr/>
        </p:nvSpPr>
        <p:spPr>
          <a:xfrm>
            <a:off x="4676239" y="6143644"/>
            <a:ext cx="1000132"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3286124"/>
            <a:ext cx="7929618" cy="2031325"/>
          </a:xfrm>
          <a:prstGeom prst="rect">
            <a:avLst/>
          </a:prstGeom>
        </p:spPr>
        <p:style>
          <a:lnRef idx="1">
            <a:schemeClr val="accent1"/>
          </a:lnRef>
          <a:fillRef idx="2">
            <a:schemeClr val="accent1"/>
          </a:fillRef>
          <a:effectRef idx="1">
            <a:schemeClr val="accent1"/>
          </a:effectRef>
          <a:fontRef idx="minor">
            <a:schemeClr val="dk1"/>
          </a:fontRef>
        </p:style>
        <p:txBody>
          <a:bodyPr wrap="square" rtlCol="0">
            <a:spAutoFit/>
          </a:bodyPr>
          <a:lstStyle/>
          <a:p>
            <a:pPr indent="457200" algn="just"/>
            <a:r>
              <a:rPr lang="ru-RU" dirty="0" smtClean="0"/>
              <a:t>Служебные программы </a:t>
            </a:r>
            <a:r>
              <a:rPr lang="en-US" dirty="0" smtClean="0"/>
              <a:t>Windows</a:t>
            </a:r>
            <a:r>
              <a:rPr lang="ru-RU" dirty="0" smtClean="0"/>
              <a:t> предназначены для обслуживания Операционной Системы (ОС), и жесткого диска. С помощью таких программ, можно исправить различные ошибки на жестком диске, и даже восстановить поврежденные кластеры (подробнее о кластерах см в дефрагментации диска), задавать время запуска различных программ. Так же возможно восстанавливать ОС в случае повреждения системных файлов…</a:t>
            </a:r>
            <a:endParaRPr lang="ru-RU" dirty="0"/>
          </a:p>
        </p:txBody>
      </p:sp>
      <p:sp>
        <p:nvSpPr>
          <p:cNvPr id="3" name="Прямоугольник 2"/>
          <p:cNvSpPr/>
          <p:nvPr/>
        </p:nvSpPr>
        <p:spPr>
          <a:xfrm>
            <a:off x="1285852" y="428604"/>
            <a:ext cx="6929486" cy="2071702"/>
          </a:xfrm>
          <a:prstGeom prst="rect">
            <a:avLst/>
          </a:prstGeom>
          <a:noFill/>
        </p:spPr>
        <p:txBody>
          <a:bodyPr wrap="none" lIns="91440" tIns="45720" rIns="91440" bIns="45720">
            <a:prstTxWarp prst="textWave2">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5400" b="1" cap="none" spc="0" dirty="0" smtClean="0">
                <a:ln/>
                <a:solidFill>
                  <a:schemeClr val="accent3"/>
                </a:solidFill>
                <a:effectLst>
                  <a:glow rad="228600">
                    <a:schemeClr val="accent6">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Подробнее о служебных</a:t>
            </a:r>
          </a:p>
          <a:p>
            <a:pPr algn="ctr"/>
            <a:r>
              <a:rPr lang="ru-RU" sz="5400" b="1" dirty="0" smtClean="0">
                <a:ln/>
                <a:solidFill>
                  <a:schemeClr val="accent3"/>
                </a:solidFill>
                <a:effectLst>
                  <a:glow rad="228600">
                    <a:schemeClr val="accent6">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программах</a:t>
            </a:r>
            <a:endParaRPr lang="ru-RU" sz="5400" b="1" cap="none" spc="0" dirty="0">
              <a:ln/>
              <a:solidFill>
                <a:schemeClr val="accent3"/>
              </a:solidFill>
              <a:effectLst>
                <a:glow rad="228600">
                  <a:schemeClr val="accent6">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p:txBody>
      </p:sp>
    </p:spTree>
    <p:custDataLst>
      <p:tags r:id="rId1"/>
    </p:custDataLst>
  </p:cSld>
  <p:clrMapOvr>
    <a:masterClrMapping/>
  </p:clrMapOvr>
  <p:transition advTm="604730">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20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20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2000" fill="hold"/>
                                        <p:tgtEl>
                                          <p:spTgt spid="2"/>
                                        </p:tgtEl>
                                        <p:attrNameLst>
                                          <p:attrName>ppt_w</p:attrName>
                                        </p:attrNameLst>
                                      </p:cBhvr>
                                      <p:tavLst>
                                        <p:tav tm="0">
                                          <p:val>
                                            <p:fltVal val="0"/>
                                          </p:val>
                                        </p:tav>
                                        <p:tav tm="100000">
                                          <p:val>
                                            <p:strVal val="#ppt_w"/>
                                          </p:val>
                                        </p:tav>
                                      </p:tavLst>
                                    </p:anim>
                                    <p:anim calcmode="lin" valueType="num">
                                      <p:cBhvr>
                                        <p:cTn id="16"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785786" y="1428736"/>
            <a:ext cx="7715304" cy="5214974"/>
          </a:xfrm>
          <a:prstGeom prst="rect">
            <a:avLst/>
          </a:prstGeom>
          <a:noFill/>
          <a:ln w="9525">
            <a:noFill/>
            <a:miter lim="800000"/>
            <a:headEnd/>
            <a:tailEnd/>
          </a:ln>
          <a:effectLst/>
        </p:spPr>
      </p:pic>
      <p:sp>
        <p:nvSpPr>
          <p:cNvPr id="3" name="TextBox 2"/>
          <p:cNvSpPr txBox="1"/>
          <p:nvPr/>
        </p:nvSpPr>
        <p:spPr>
          <a:xfrm>
            <a:off x="0" y="214290"/>
            <a:ext cx="8715404" cy="1200329"/>
          </a:xfrm>
          <a:prstGeom prst="rect">
            <a:avLst/>
          </a:prstGeom>
          <a:noFill/>
        </p:spPr>
        <p:txBody>
          <a:bodyPr wrap="square" rtlCol="0">
            <a:spAutoFit/>
          </a:bodyPr>
          <a:lstStyle/>
          <a:p>
            <a:r>
              <a:rPr lang="ru-RU" dirty="0" smtClean="0"/>
              <a:t>В данном окне можно выбрать будущее месторасположение данного архива, а так же задать его имя. При нажатии кнопки «Обзор», (</a:t>
            </a:r>
            <a:r>
              <a:rPr lang="ru-RU" i="1" dirty="0" smtClean="0"/>
              <a:t>кнопка активна</a:t>
            </a:r>
            <a:r>
              <a:rPr lang="ru-RU" dirty="0" smtClean="0"/>
              <a:t>) можно указать другой путь месторасположения, нажмите «Далее» для следующего шага.</a:t>
            </a:r>
            <a:endParaRPr lang="ru-RU" dirty="0"/>
          </a:p>
        </p:txBody>
      </p:sp>
      <p:sp>
        <p:nvSpPr>
          <p:cNvPr id="4" name="Прямоугольник 3">
            <a:hlinkClick r:id="rId3" action="ppaction://hlinksldjump"/>
          </p:cNvPr>
          <p:cNvSpPr/>
          <p:nvPr/>
        </p:nvSpPr>
        <p:spPr>
          <a:xfrm>
            <a:off x="6286512" y="4071942"/>
            <a:ext cx="1071570"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a:hlinkClick r:id="rId4" action="ppaction://hlinksldjump"/>
          </p:cNvPr>
          <p:cNvSpPr/>
          <p:nvPr/>
        </p:nvSpPr>
        <p:spPr>
          <a:xfrm>
            <a:off x="5857884" y="6215082"/>
            <a:ext cx="1143008"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a:hlinkClick r:id="rId5" action="ppaction://hlinksldjump"/>
          </p:cNvPr>
          <p:cNvSpPr/>
          <p:nvPr/>
        </p:nvSpPr>
        <p:spPr>
          <a:xfrm>
            <a:off x="4740634" y="6202203"/>
            <a:ext cx="1071570"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285720" y="857232"/>
            <a:ext cx="8286808" cy="5692864"/>
          </a:xfrm>
          <a:prstGeom prst="rect">
            <a:avLst/>
          </a:prstGeom>
          <a:noFill/>
          <a:ln w="9525">
            <a:noFill/>
            <a:miter lim="800000"/>
            <a:headEnd/>
            <a:tailEnd/>
          </a:ln>
          <a:effectLst/>
        </p:spPr>
      </p:pic>
      <p:sp>
        <p:nvSpPr>
          <p:cNvPr id="3" name="TextBox 2"/>
          <p:cNvSpPr txBox="1"/>
          <p:nvPr/>
        </p:nvSpPr>
        <p:spPr>
          <a:xfrm>
            <a:off x="1571604" y="357166"/>
            <a:ext cx="5786478" cy="369332"/>
          </a:xfrm>
          <a:prstGeom prst="rect">
            <a:avLst/>
          </a:prstGeom>
          <a:noFill/>
        </p:spPr>
        <p:txBody>
          <a:bodyPr wrap="square" rtlCol="0">
            <a:spAutoFit/>
          </a:bodyPr>
          <a:lstStyle/>
          <a:p>
            <a:r>
              <a:rPr lang="ru-RU" dirty="0" smtClean="0"/>
              <a:t>Например можно выбрать путь «Мои документы»</a:t>
            </a:r>
            <a:endParaRPr lang="ru-RU" dirty="0"/>
          </a:p>
        </p:txBody>
      </p:sp>
      <p:sp>
        <p:nvSpPr>
          <p:cNvPr id="4" name="TextBox 3"/>
          <p:cNvSpPr txBox="1"/>
          <p:nvPr/>
        </p:nvSpPr>
        <p:spPr>
          <a:xfrm>
            <a:off x="8072430" y="214290"/>
            <a:ext cx="928726" cy="307777"/>
          </a:xfrm>
          <a:prstGeom prst="rect">
            <a:avLst/>
          </a:prstGeom>
          <a:noFill/>
        </p:spPr>
        <p:txBody>
          <a:bodyPr wrap="square" rtlCol="0">
            <a:spAutoFit/>
          </a:bodyPr>
          <a:lstStyle/>
          <a:p>
            <a:r>
              <a:rPr lang="ru-RU" sz="1400" dirty="0" smtClean="0"/>
              <a:t>Закрыть</a:t>
            </a:r>
            <a:endParaRPr lang="ru-RU" sz="1400" dirty="0"/>
          </a:p>
        </p:txBody>
      </p:sp>
      <p:cxnSp>
        <p:nvCxnSpPr>
          <p:cNvPr id="6" name="Прямая со стрелкой 5"/>
          <p:cNvCxnSpPr/>
          <p:nvPr/>
        </p:nvCxnSpPr>
        <p:spPr>
          <a:xfrm rot="5400000">
            <a:off x="8465371" y="607199"/>
            <a:ext cx="214314" cy="1428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Прямоугольник 6">
            <a:hlinkClick r:id="rId3" action="ppaction://hlinksldjump"/>
          </p:cNvPr>
          <p:cNvSpPr/>
          <p:nvPr/>
        </p:nvSpPr>
        <p:spPr>
          <a:xfrm>
            <a:off x="8189580" y="928670"/>
            <a:ext cx="285752"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57356" y="500042"/>
            <a:ext cx="5643602" cy="369332"/>
          </a:xfrm>
          <a:prstGeom prst="rect">
            <a:avLst/>
          </a:prstGeom>
          <a:noFill/>
        </p:spPr>
        <p:txBody>
          <a:bodyPr wrap="square" rtlCol="0">
            <a:spAutoFit/>
          </a:bodyPr>
          <a:lstStyle/>
          <a:p>
            <a:r>
              <a:rPr lang="ru-RU" dirty="0" smtClean="0"/>
              <a:t>После тяжелой работы щелкаем кнопку «Готово»</a:t>
            </a:r>
            <a:endParaRPr lang="ru-RU" dirty="0"/>
          </a:p>
        </p:txBody>
      </p:sp>
      <p:pic>
        <p:nvPicPr>
          <p:cNvPr id="4099" name="Picture 3"/>
          <p:cNvPicPr>
            <a:picLocks noChangeAspect="1" noChangeArrowheads="1"/>
          </p:cNvPicPr>
          <p:nvPr/>
        </p:nvPicPr>
        <p:blipFill>
          <a:blip r:embed="rId2"/>
          <a:srcRect/>
          <a:stretch>
            <a:fillRect/>
          </a:stretch>
        </p:blipFill>
        <p:spPr bwMode="auto">
          <a:xfrm>
            <a:off x="500034" y="928670"/>
            <a:ext cx="7929618" cy="5755700"/>
          </a:xfrm>
          <a:prstGeom prst="rect">
            <a:avLst/>
          </a:prstGeom>
          <a:noFill/>
          <a:ln w="9525">
            <a:noFill/>
            <a:miter lim="800000"/>
            <a:headEnd/>
            <a:tailEnd/>
          </a:ln>
          <a:effectLst/>
        </p:spPr>
      </p:pic>
      <p:sp>
        <p:nvSpPr>
          <p:cNvPr id="5" name="Прямоугольник 4">
            <a:hlinkClick r:id="rId3" action="ppaction://hlinksldjump"/>
          </p:cNvPr>
          <p:cNvSpPr/>
          <p:nvPr/>
        </p:nvSpPr>
        <p:spPr>
          <a:xfrm>
            <a:off x="5786446" y="6215082"/>
            <a:ext cx="1071570"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a:hlinkClick r:id="rId4" action="ppaction://hlinksldjump"/>
          </p:cNvPr>
          <p:cNvSpPr/>
          <p:nvPr/>
        </p:nvSpPr>
        <p:spPr>
          <a:xfrm>
            <a:off x="4584879" y="6169402"/>
            <a:ext cx="1071570"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srcRect/>
          <a:stretch>
            <a:fillRect/>
          </a:stretch>
        </p:blipFill>
        <p:spPr bwMode="auto">
          <a:xfrm>
            <a:off x="928662" y="1142984"/>
            <a:ext cx="4429156" cy="5016306"/>
          </a:xfrm>
          <a:prstGeom prst="rect">
            <a:avLst/>
          </a:prstGeom>
          <a:noFill/>
          <a:ln w="9525">
            <a:noFill/>
            <a:miter lim="800000"/>
            <a:headEnd/>
            <a:tailEnd/>
          </a:ln>
          <a:effectLst/>
        </p:spPr>
      </p:pic>
      <p:sp>
        <p:nvSpPr>
          <p:cNvPr id="3" name="TextBox 2"/>
          <p:cNvSpPr txBox="1"/>
          <p:nvPr/>
        </p:nvSpPr>
        <p:spPr>
          <a:xfrm>
            <a:off x="285720" y="214290"/>
            <a:ext cx="3214710" cy="369332"/>
          </a:xfrm>
          <a:prstGeom prst="rect">
            <a:avLst/>
          </a:prstGeom>
          <a:noFill/>
        </p:spPr>
        <p:txBody>
          <a:bodyPr wrap="square" rtlCol="0">
            <a:spAutoFit/>
          </a:bodyPr>
          <a:lstStyle/>
          <a:p>
            <a:r>
              <a:rPr lang="ru-RU" dirty="0" smtClean="0"/>
              <a:t>Начат процесс архивации</a:t>
            </a:r>
            <a:endParaRPr lang="ru-RU" dirty="0"/>
          </a:p>
        </p:txBody>
      </p:sp>
      <p:sp>
        <p:nvSpPr>
          <p:cNvPr id="4" name="TextBox 3"/>
          <p:cNvSpPr txBox="1"/>
          <p:nvPr/>
        </p:nvSpPr>
        <p:spPr>
          <a:xfrm>
            <a:off x="6357950" y="6072206"/>
            <a:ext cx="2571768" cy="369332"/>
          </a:xfrm>
          <a:prstGeom prst="rect">
            <a:avLst/>
          </a:prstGeom>
          <a:noFill/>
        </p:spPr>
        <p:txBody>
          <a:bodyPr wrap="square" rtlCol="0">
            <a:spAutoFit/>
          </a:bodyPr>
          <a:lstStyle/>
          <a:p>
            <a:r>
              <a:rPr lang="ru-RU" dirty="0" smtClean="0">
                <a:hlinkClick r:id="rId3" action="ppaction://hlinksldjump"/>
              </a:rPr>
              <a:t>Вернуться в меню</a:t>
            </a:r>
            <a:endParaRPr lang="ru-RU" dirty="0"/>
          </a:p>
        </p:txBody>
      </p:sp>
    </p:spTree>
  </p:cSld>
  <p:clrMapOvr>
    <a:masterClrMapping/>
  </p:clrMapOvr>
  <p:transition advClick="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214290"/>
            <a:ext cx="7447936" cy="923330"/>
          </a:xfrm>
          <a:prstGeom prst="rect">
            <a:avLst/>
          </a:prstGeom>
          <a:noFill/>
        </p:spPr>
        <p:txBody>
          <a:bodyPr wrap="none" lIns="91440" tIns="45720" rIns="91440" bIns="45720">
            <a:prstTxWarp prst="textStop">
              <a:avLst/>
            </a:prstTxWarp>
            <a:spAutoFit/>
            <a:scene3d>
              <a:camera prst="orthographicFront"/>
              <a:lightRig rig="threePt" dir="t"/>
            </a:scene3d>
            <a:sp3d extrusionH="57150">
              <a:bevelT w="69850" h="38100" prst="cross"/>
            </a:sp3d>
          </a:bodyPr>
          <a:lstStyle/>
          <a:p>
            <a:pPr algn="ct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accent3">
                      <a:satMod val="175000"/>
                      <a:alpha val="40000"/>
                    </a:schemeClr>
                  </a:glow>
                  <a:innerShdw blurRad="69850" dist="43180" dir="5400000">
                    <a:srgbClr val="000000">
                      <a:alpha val="65000"/>
                    </a:srgbClr>
                  </a:innerShdw>
                  <a:reflection blurRad="6350" stA="55000" endA="50" endPos="85000" dir="5400000" sy="-100000" algn="bl" rotWithShape="0"/>
                </a:effectLst>
              </a:rPr>
              <a:t>Дефрагментация диска</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accent3">
                    <a:satMod val="175000"/>
                    <a:alpha val="40000"/>
                  </a:schemeClr>
                </a:glow>
                <a:innerShdw blurRad="69850" dist="43180" dir="5400000">
                  <a:srgbClr val="000000">
                    <a:alpha val="65000"/>
                  </a:srgbClr>
                </a:innerShdw>
                <a:reflection blurRad="6350" stA="55000" endA="50" endPos="85000" dir="5400000" sy="-100000" algn="bl" rotWithShape="0"/>
              </a:effectLst>
            </a:endParaRPr>
          </a:p>
        </p:txBody>
      </p:sp>
      <p:sp>
        <p:nvSpPr>
          <p:cNvPr id="3" name="Прямоугольник 2"/>
          <p:cNvSpPr/>
          <p:nvPr/>
        </p:nvSpPr>
        <p:spPr>
          <a:xfrm>
            <a:off x="6072198" y="1285860"/>
            <a:ext cx="3071802" cy="5632311"/>
          </a:xfrm>
          <a:prstGeom prst="rect">
            <a:avLst/>
          </a:prstGeom>
        </p:spPr>
        <p:txBody>
          <a:bodyPr wrap="square">
            <a:spAutoFit/>
          </a:bodyPr>
          <a:lstStyle/>
          <a:p>
            <a:pPr indent="457200"/>
            <a:r>
              <a:rPr lang="ru-RU" dirty="0" smtClean="0"/>
              <a:t>Программа дефрагментации объединяет фрагментированные файлы и папки на жестком диске компьютера, после чего каждый файл или папка тома занимает единое непрерывное пространство. В результате доступ к файлам и папкам выполняется эффективнее. Объединяя отдельные части файлов и папок, программа дефрагментации также объединяет в единое целое свободное место на диске, что делает менее вероятной фрагментацию новых файлов.</a:t>
            </a:r>
            <a:endParaRPr lang="ru-RU" dirty="0"/>
          </a:p>
        </p:txBody>
      </p:sp>
      <p:sp>
        <p:nvSpPr>
          <p:cNvPr id="5" name="Прямоугольник 4">
            <a:hlinkClick r:id="rId3" action="ppaction://hlinksldjump"/>
          </p:cNvPr>
          <p:cNvSpPr/>
          <p:nvPr/>
        </p:nvSpPr>
        <p:spPr>
          <a:xfrm>
            <a:off x="3857620" y="4786322"/>
            <a:ext cx="1000132" cy="28575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4" name="Picture 2"/>
          <p:cNvPicPr>
            <a:picLocks noChangeAspect="1" noChangeArrowheads="1"/>
          </p:cNvPicPr>
          <p:nvPr/>
        </p:nvPicPr>
        <p:blipFill>
          <a:blip r:embed="rId4"/>
          <a:srcRect/>
          <a:stretch>
            <a:fillRect/>
          </a:stretch>
        </p:blipFill>
        <p:spPr bwMode="auto">
          <a:xfrm>
            <a:off x="142844" y="1428737"/>
            <a:ext cx="5929354" cy="4165882"/>
          </a:xfrm>
          <a:prstGeom prst="rect">
            <a:avLst/>
          </a:prstGeom>
          <a:noFill/>
          <a:ln w="9525">
            <a:noFill/>
            <a:miter lim="800000"/>
            <a:headEnd/>
            <a:tailEnd/>
          </a:ln>
          <a:effectLst/>
        </p:spPr>
      </p:pic>
      <p:sp>
        <p:nvSpPr>
          <p:cNvPr id="6" name="Прямоугольник 5">
            <a:hlinkClick r:id="rId5" action="ppaction://hlinksldjump"/>
          </p:cNvPr>
          <p:cNvSpPr/>
          <p:nvPr/>
        </p:nvSpPr>
        <p:spPr>
          <a:xfrm>
            <a:off x="357158" y="4643446"/>
            <a:ext cx="642942"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500034" y="5929330"/>
            <a:ext cx="3714776" cy="369332"/>
          </a:xfrm>
          <a:prstGeom prst="rect">
            <a:avLst/>
          </a:prstGeom>
          <a:noFill/>
        </p:spPr>
        <p:txBody>
          <a:bodyPr wrap="square" rtlCol="0">
            <a:spAutoFit/>
          </a:bodyPr>
          <a:lstStyle/>
          <a:p>
            <a:r>
              <a:rPr lang="ru-RU" dirty="0" smtClean="0"/>
              <a:t>Нажмите на кнопку «</a:t>
            </a:r>
            <a:r>
              <a:rPr lang="ru-RU" dirty="0" smtClean="0">
                <a:solidFill>
                  <a:srgbClr val="FFC000"/>
                </a:solidFill>
              </a:rPr>
              <a:t>Анализ</a:t>
            </a:r>
            <a:r>
              <a:rPr lang="ru-RU" dirty="0" smtClean="0"/>
              <a:t>»</a:t>
            </a:r>
            <a:endParaRPr lang="ru-RU" dirty="0"/>
          </a:p>
        </p:txBody>
      </p:sp>
      <p:sp>
        <p:nvSpPr>
          <p:cNvPr id="8" name="Прямоугольник 7">
            <a:hlinkClick r:id="rId6" action="ppaction://hlinksldjump"/>
          </p:cNvPr>
          <p:cNvSpPr/>
          <p:nvPr/>
        </p:nvSpPr>
        <p:spPr>
          <a:xfrm>
            <a:off x="1097296" y="4643446"/>
            <a:ext cx="857256"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428596" y="6211669"/>
            <a:ext cx="5429288" cy="646331"/>
          </a:xfrm>
          <a:prstGeom prst="rect">
            <a:avLst/>
          </a:prstGeom>
          <a:noFill/>
        </p:spPr>
        <p:txBody>
          <a:bodyPr wrap="square" rtlCol="0">
            <a:spAutoFit/>
          </a:bodyPr>
          <a:lstStyle/>
          <a:p>
            <a:r>
              <a:rPr lang="ru-RU" dirty="0" smtClean="0"/>
              <a:t>При нажатии на кнопку «</a:t>
            </a:r>
            <a:r>
              <a:rPr lang="ru-RU" dirty="0" smtClean="0">
                <a:solidFill>
                  <a:schemeClr val="accent3">
                    <a:lumMod val="60000"/>
                    <a:lumOff val="40000"/>
                  </a:schemeClr>
                </a:solidFill>
              </a:rPr>
              <a:t>Дефрагментация</a:t>
            </a:r>
            <a:r>
              <a:rPr lang="ru-RU" dirty="0" smtClean="0"/>
              <a:t>», пропускаются все шаги и начинается  </a:t>
            </a:r>
            <a:r>
              <a:rPr lang="ru-RU" dirty="0" err="1" smtClean="0"/>
              <a:t>дефр-ия</a:t>
            </a:r>
            <a:r>
              <a:rPr lang="ru-RU" dirty="0" smtClean="0"/>
              <a:t>.</a:t>
            </a:r>
            <a:endParaRPr lang="ru-RU" dirty="0"/>
          </a:p>
        </p:txBody>
      </p:sp>
    </p:spTree>
    <p:custDataLst>
      <p:tags r:id="rId1"/>
    </p:custDataLst>
  </p:cSld>
  <p:clrMapOvr>
    <a:masterClrMapping/>
  </p:clrMapOvr>
  <p:transition advClick="0" advTm="60589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heckerboard(across)">
                                      <p:cBhvr>
                                        <p:cTn id="13" dur="1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26"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290">
                                          <p:stCondLst>
                                            <p:cond delay="0"/>
                                          </p:stCondLst>
                                        </p:cTn>
                                        <p:tgtEl>
                                          <p:spTgt spid="9"/>
                                        </p:tgtEl>
                                      </p:cBhvr>
                                    </p:animEffect>
                                    <p:anim calcmode="lin" valueType="num">
                                      <p:cBhvr>
                                        <p:cTn id="24"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5"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6"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27"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28"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29" dur="13">
                                          <p:stCondLst>
                                            <p:cond delay="325"/>
                                          </p:stCondLst>
                                        </p:cTn>
                                        <p:tgtEl>
                                          <p:spTgt spid="9"/>
                                        </p:tgtEl>
                                      </p:cBhvr>
                                      <p:to x="100000" y="60000"/>
                                    </p:animScale>
                                    <p:animScale>
                                      <p:cBhvr>
                                        <p:cTn id="30" dur="83" decel="50000">
                                          <p:stCondLst>
                                            <p:cond delay="338"/>
                                          </p:stCondLst>
                                        </p:cTn>
                                        <p:tgtEl>
                                          <p:spTgt spid="9"/>
                                        </p:tgtEl>
                                      </p:cBhvr>
                                      <p:to x="100000" y="100000"/>
                                    </p:animScale>
                                    <p:animScale>
                                      <p:cBhvr>
                                        <p:cTn id="31" dur="13">
                                          <p:stCondLst>
                                            <p:cond delay="656"/>
                                          </p:stCondLst>
                                        </p:cTn>
                                        <p:tgtEl>
                                          <p:spTgt spid="9"/>
                                        </p:tgtEl>
                                      </p:cBhvr>
                                      <p:to x="100000" y="80000"/>
                                    </p:animScale>
                                    <p:animScale>
                                      <p:cBhvr>
                                        <p:cTn id="32" dur="83" decel="50000">
                                          <p:stCondLst>
                                            <p:cond delay="669"/>
                                          </p:stCondLst>
                                        </p:cTn>
                                        <p:tgtEl>
                                          <p:spTgt spid="9"/>
                                        </p:tgtEl>
                                      </p:cBhvr>
                                      <p:to x="100000" y="100000"/>
                                    </p:animScale>
                                    <p:animScale>
                                      <p:cBhvr>
                                        <p:cTn id="33" dur="13">
                                          <p:stCondLst>
                                            <p:cond delay="821"/>
                                          </p:stCondLst>
                                        </p:cTn>
                                        <p:tgtEl>
                                          <p:spTgt spid="9"/>
                                        </p:tgtEl>
                                      </p:cBhvr>
                                      <p:to x="100000" y="90000"/>
                                    </p:animScale>
                                    <p:animScale>
                                      <p:cBhvr>
                                        <p:cTn id="34" dur="83" decel="50000">
                                          <p:stCondLst>
                                            <p:cond delay="834"/>
                                          </p:stCondLst>
                                        </p:cTn>
                                        <p:tgtEl>
                                          <p:spTgt spid="9"/>
                                        </p:tgtEl>
                                      </p:cBhvr>
                                      <p:to x="100000" y="100000"/>
                                    </p:animScale>
                                    <p:animScale>
                                      <p:cBhvr>
                                        <p:cTn id="35" dur="13">
                                          <p:stCondLst>
                                            <p:cond delay="904"/>
                                          </p:stCondLst>
                                        </p:cTn>
                                        <p:tgtEl>
                                          <p:spTgt spid="9"/>
                                        </p:tgtEl>
                                      </p:cBhvr>
                                      <p:to x="100000" y="95000"/>
                                    </p:animScale>
                                    <p:animScale>
                                      <p:cBhvr>
                                        <p:cTn id="36" dur="83" decel="50000">
                                          <p:stCondLst>
                                            <p:cond delay="917"/>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7"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214290"/>
            <a:ext cx="7447936" cy="923330"/>
          </a:xfrm>
          <a:prstGeom prst="rect">
            <a:avLst/>
          </a:prstGeom>
          <a:noFill/>
        </p:spPr>
        <p:txBody>
          <a:bodyPr wrap="none" lIns="91440" tIns="45720" rIns="91440" bIns="45720">
            <a:prstTxWarp prst="textStop">
              <a:avLst/>
            </a:prstTxWarp>
            <a:spAutoFit/>
            <a:scene3d>
              <a:camera prst="orthographicFront"/>
              <a:lightRig rig="threePt" dir="t"/>
            </a:scene3d>
            <a:sp3d extrusionH="57150">
              <a:bevelT w="69850" h="38100" prst="cross"/>
            </a:sp3d>
          </a:bodyPr>
          <a:lstStyle/>
          <a:p>
            <a:pPr algn="ct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accent3">
                      <a:satMod val="175000"/>
                      <a:alpha val="40000"/>
                    </a:schemeClr>
                  </a:glow>
                  <a:innerShdw blurRad="69850" dist="43180" dir="5400000">
                    <a:srgbClr val="000000">
                      <a:alpha val="65000"/>
                    </a:srgbClr>
                  </a:innerShdw>
                  <a:reflection blurRad="6350" stA="55000" endA="50" endPos="85000" dir="5400000" sy="-100000" algn="bl" rotWithShape="0"/>
                </a:effectLst>
              </a:rPr>
              <a:t>Дефрагментация диска</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accent3">
                    <a:satMod val="175000"/>
                    <a:alpha val="40000"/>
                  </a:schemeClr>
                </a:glow>
                <a:innerShdw blurRad="69850" dist="43180" dir="5400000">
                  <a:srgbClr val="000000">
                    <a:alpha val="65000"/>
                  </a:srgbClr>
                </a:innerShdw>
                <a:reflection blurRad="6350" stA="55000" endA="50" endPos="85000" dir="5400000" sy="-100000" algn="bl" rotWithShape="0"/>
              </a:effectLst>
            </a:endParaRPr>
          </a:p>
        </p:txBody>
      </p:sp>
      <p:sp>
        <p:nvSpPr>
          <p:cNvPr id="3" name="TextBox 2"/>
          <p:cNvSpPr txBox="1"/>
          <p:nvPr/>
        </p:nvSpPr>
        <p:spPr>
          <a:xfrm>
            <a:off x="4714876" y="1142984"/>
            <a:ext cx="4214842" cy="4801314"/>
          </a:xfrm>
          <a:prstGeom prst="rect">
            <a:avLst/>
          </a:prstGeom>
          <a:noFill/>
        </p:spPr>
        <p:txBody>
          <a:bodyPr wrap="square" rtlCol="0">
            <a:spAutoFit/>
          </a:bodyPr>
          <a:lstStyle/>
          <a:p>
            <a:pPr indent="457200"/>
            <a:r>
              <a:rPr lang="ru-RU" dirty="0" smtClean="0"/>
              <a:t>Жесткий диск  состоит из защитного корпуса, нескольких дисков наложенных друг на друга объединенных в один диск, головки, которая ищет информацию и схемы, которая приводит головку в движение… На самом же диске, находятся кластеры, которые заполняются по порядку. В случае разрыва информации в кластерах, компьютер начинает медлительно выполнять какие – либо действия, а возможно и зависать. В этом случае и приходит на помощь дефрагментация, которая выстроит все  разбросанные  файлы в одну целую цепочку, что приведет к  их наиболее высокому качеству работы… </a:t>
            </a:r>
            <a:endParaRPr lang="ru-RU" dirty="0"/>
          </a:p>
        </p:txBody>
      </p:sp>
      <p:sp>
        <p:nvSpPr>
          <p:cNvPr id="10" name="Прямоугольник 9">
            <a:hlinkClick r:id="rId3" action="ppaction://hlinksldjump"/>
          </p:cNvPr>
          <p:cNvSpPr/>
          <p:nvPr/>
        </p:nvSpPr>
        <p:spPr>
          <a:xfrm>
            <a:off x="3700460" y="5543566"/>
            <a:ext cx="785818" cy="214314"/>
          </a:xfrm>
          <a:prstGeom prst="rect">
            <a:avLst/>
          </a:prstGeom>
          <a:solidFill>
            <a:schemeClr val="lt1">
              <a:alpha val="0"/>
            </a:schemeClr>
          </a:solidFill>
          <a:ln>
            <a:solidFill>
              <a:schemeClr val="dk1">
                <a:alpha val="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pic>
        <p:nvPicPr>
          <p:cNvPr id="1026" name="Picture 2" descr="C:\Documents and Settings\Администратор\Рабочий стол\Без имени-1.jpg"/>
          <p:cNvPicPr>
            <a:picLocks noChangeAspect="1" noChangeArrowheads="1"/>
          </p:cNvPicPr>
          <p:nvPr/>
        </p:nvPicPr>
        <p:blipFill>
          <a:blip r:embed="rId4"/>
          <a:srcRect/>
          <a:stretch>
            <a:fillRect/>
          </a:stretch>
        </p:blipFill>
        <p:spPr bwMode="auto">
          <a:xfrm>
            <a:off x="0" y="1214422"/>
            <a:ext cx="4706408" cy="4776355"/>
          </a:xfrm>
          <a:prstGeom prst="rect">
            <a:avLst/>
          </a:prstGeom>
          <a:noFill/>
        </p:spPr>
      </p:pic>
      <p:sp>
        <p:nvSpPr>
          <p:cNvPr id="7" name="Прямоугольник 6">
            <a:hlinkClick r:id="rId5" action="ppaction://hlinksldjump"/>
          </p:cNvPr>
          <p:cNvSpPr/>
          <p:nvPr/>
        </p:nvSpPr>
        <p:spPr>
          <a:xfrm>
            <a:off x="2428860" y="5572140"/>
            <a:ext cx="1071570"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a:hlinkClick r:id="rId3" action="ppaction://hlinksldjump"/>
          </p:cNvPr>
          <p:cNvSpPr/>
          <p:nvPr/>
        </p:nvSpPr>
        <p:spPr>
          <a:xfrm>
            <a:off x="3714744" y="5572140"/>
            <a:ext cx="785818"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965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214290"/>
            <a:ext cx="7447936" cy="923330"/>
          </a:xfrm>
          <a:prstGeom prst="rect">
            <a:avLst/>
          </a:prstGeom>
          <a:noFill/>
        </p:spPr>
        <p:txBody>
          <a:bodyPr wrap="none" lIns="91440" tIns="45720" rIns="91440" bIns="45720">
            <a:prstTxWarp prst="textStop">
              <a:avLst/>
            </a:prstTxWarp>
            <a:spAutoFit/>
            <a:scene3d>
              <a:camera prst="orthographicFront"/>
              <a:lightRig rig="threePt" dir="t"/>
            </a:scene3d>
            <a:sp3d extrusionH="57150">
              <a:bevelT w="69850" h="38100" prst="cross"/>
            </a:sp3d>
          </a:bodyPr>
          <a:lstStyle/>
          <a:p>
            <a:pPr algn="ct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accent3">
                      <a:satMod val="175000"/>
                      <a:alpha val="40000"/>
                    </a:schemeClr>
                  </a:glow>
                  <a:innerShdw blurRad="69850" dist="43180" dir="5400000">
                    <a:srgbClr val="000000">
                      <a:alpha val="65000"/>
                    </a:srgbClr>
                  </a:innerShdw>
                  <a:reflection blurRad="6350" stA="55000" endA="50" endPos="85000" dir="5400000" sy="-100000" algn="bl" rotWithShape="0"/>
                </a:effectLst>
              </a:rPr>
              <a:t>Дефрагментация диска</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accent3">
                    <a:satMod val="175000"/>
                    <a:alpha val="40000"/>
                  </a:schemeClr>
                </a:glow>
                <a:innerShdw blurRad="69850" dist="43180" dir="5400000">
                  <a:srgbClr val="000000">
                    <a:alpha val="65000"/>
                  </a:srgbClr>
                </a:innerShdw>
                <a:reflection blurRad="6350" stA="55000" endA="50" endPos="85000" dir="5400000" sy="-100000" algn="bl" rotWithShape="0"/>
              </a:effectLst>
            </a:endParaRPr>
          </a:p>
        </p:txBody>
      </p:sp>
      <p:sp>
        <p:nvSpPr>
          <p:cNvPr id="3" name="TextBox 2"/>
          <p:cNvSpPr txBox="1"/>
          <p:nvPr/>
        </p:nvSpPr>
        <p:spPr>
          <a:xfrm>
            <a:off x="5572132" y="1142984"/>
            <a:ext cx="3500462" cy="3970318"/>
          </a:xfrm>
          <a:prstGeom prst="rect">
            <a:avLst/>
          </a:prstGeom>
          <a:noFill/>
        </p:spPr>
        <p:txBody>
          <a:bodyPr wrap="square" rtlCol="0">
            <a:spAutoFit/>
          </a:bodyPr>
          <a:lstStyle/>
          <a:p>
            <a:pPr indent="457200"/>
            <a:r>
              <a:rPr lang="ru-RU" dirty="0" smtClean="0"/>
              <a:t>После выполнения анализа диска в окне дефрагментации появляется графическое представление распределения файлов на жестком диске. Красным цветом помечены фрагментированные файлы, синим – </a:t>
            </a:r>
            <a:r>
              <a:rPr lang="ru-RU" dirty="0" err="1" smtClean="0"/>
              <a:t>нефрагментированные</a:t>
            </a:r>
            <a:r>
              <a:rPr lang="ru-RU" dirty="0" smtClean="0"/>
              <a:t>, белым цветом обозначено свободное место, зеленым цветом обозначены неперемещаемые файлы, т.е. те, которые задействованы в системе в текущий момент.</a:t>
            </a:r>
            <a:endParaRPr lang="ru-RU" dirty="0"/>
          </a:p>
        </p:txBody>
      </p:sp>
      <p:pic>
        <p:nvPicPr>
          <p:cNvPr id="3074" name="Picture 2"/>
          <p:cNvPicPr>
            <a:picLocks noChangeAspect="1" noChangeArrowheads="1"/>
          </p:cNvPicPr>
          <p:nvPr/>
        </p:nvPicPr>
        <p:blipFill>
          <a:blip r:embed="rId3"/>
          <a:srcRect/>
          <a:stretch>
            <a:fillRect/>
          </a:stretch>
        </p:blipFill>
        <p:spPr bwMode="auto">
          <a:xfrm>
            <a:off x="142845" y="1357298"/>
            <a:ext cx="5388966" cy="3786214"/>
          </a:xfrm>
          <a:prstGeom prst="rect">
            <a:avLst/>
          </a:prstGeom>
          <a:noFill/>
          <a:ln w="9525">
            <a:noFill/>
            <a:miter lim="800000"/>
            <a:headEnd/>
            <a:tailEnd/>
          </a:ln>
          <a:effectLst/>
        </p:spPr>
      </p:pic>
      <p:sp>
        <p:nvSpPr>
          <p:cNvPr id="11" name="TextBox 10"/>
          <p:cNvSpPr txBox="1"/>
          <p:nvPr/>
        </p:nvSpPr>
        <p:spPr>
          <a:xfrm>
            <a:off x="214282" y="5572140"/>
            <a:ext cx="8643998" cy="1200329"/>
          </a:xfrm>
          <a:prstGeom prst="rect">
            <a:avLst/>
          </a:prstGeom>
          <a:noFill/>
        </p:spPr>
        <p:txBody>
          <a:bodyPr wrap="square" rtlCol="0">
            <a:spAutoFit/>
          </a:bodyPr>
          <a:lstStyle/>
          <a:p>
            <a:r>
              <a:rPr lang="ru-RU" dirty="0" smtClean="0"/>
              <a:t>По результату анализа можно оценить степень фрагментации диска и запустить процесс дефрагментации кнопкой «</a:t>
            </a:r>
            <a:r>
              <a:rPr lang="ru-RU" dirty="0" smtClean="0">
                <a:solidFill>
                  <a:schemeClr val="accent3"/>
                </a:solidFill>
              </a:rPr>
              <a:t>Дефрагментация</a:t>
            </a:r>
            <a:r>
              <a:rPr lang="ru-RU" dirty="0" smtClean="0"/>
              <a:t>». Так же можно просмотреть отчет, кнопкой «</a:t>
            </a:r>
            <a:r>
              <a:rPr lang="ru-RU" dirty="0" smtClean="0">
                <a:solidFill>
                  <a:srgbClr val="FFC000"/>
                </a:solidFill>
              </a:rPr>
              <a:t>Вывести отчет</a:t>
            </a:r>
            <a:r>
              <a:rPr lang="ru-RU" dirty="0" smtClean="0"/>
              <a:t>». С окна отчета то же можно запустить дефрагментацию.</a:t>
            </a:r>
            <a:endParaRPr lang="ru-RU" dirty="0"/>
          </a:p>
        </p:txBody>
      </p:sp>
      <p:sp>
        <p:nvSpPr>
          <p:cNvPr id="12" name="Прямоугольник 11">
            <a:hlinkClick r:id="rId4" action="ppaction://hlinksldjump"/>
          </p:cNvPr>
          <p:cNvSpPr/>
          <p:nvPr/>
        </p:nvSpPr>
        <p:spPr>
          <a:xfrm>
            <a:off x="1000100" y="4286256"/>
            <a:ext cx="785818" cy="142876"/>
          </a:xfrm>
          <a:prstGeom prst="rect">
            <a:avLst/>
          </a:prstGeom>
          <a:solidFill>
            <a:schemeClr val="lt1">
              <a:alpha val="0"/>
            </a:schemeClr>
          </a:solidFill>
          <a:ln>
            <a:solidFill>
              <a:schemeClr val="dk1">
                <a:alpha val="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7" name="Прямоугольник 6">
            <a:hlinkClick r:id="rId5" action="ppaction://hlinksldjump"/>
          </p:cNvPr>
          <p:cNvSpPr/>
          <p:nvPr/>
        </p:nvSpPr>
        <p:spPr>
          <a:xfrm>
            <a:off x="3286116" y="4286256"/>
            <a:ext cx="714380"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965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71472" y="214290"/>
            <a:ext cx="7447936" cy="923330"/>
          </a:xfrm>
          <a:prstGeom prst="rect">
            <a:avLst/>
          </a:prstGeom>
          <a:noFill/>
        </p:spPr>
        <p:txBody>
          <a:bodyPr wrap="none" lIns="91440" tIns="45720" rIns="91440" bIns="45720">
            <a:prstTxWarp prst="textStop">
              <a:avLst/>
            </a:prstTxWarp>
            <a:spAutoFit/>
            <a:scene3d>
              <a:camera prst="orthographicFront"/>
              <a:lightRig rig="threePt" dir="t"/>
            </a:scene3d>
            <a:sp3d extrusionH="57150">
              <a:bevelT w="69850" h="38100" prst="cross"/>
            </a:sp3d>
          </a:bodyPr>
          <a:lstStyle/>
          <a:p>
            <a:pPr algn="ctr"/>
            <a:r>
              <a:rPr lang="ru-RU"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accent3">
                      <a:satMod val="175000"/>
                      <a:alpha val="40000"/>
                    </a:schemeClr>
                  </a:glow>
                  <a:innerShdw blurRad="69850" dist="43180" dir="5400000">
                    <a:srgbClr val="000000">
                      <a:alpha val="65000"/>
                    </a:srgbClr>
                  </a:innerShdw>
                  <a:reflection blurRad="6350" stA="55000" endA="50" endPos="85000" dir="5400000" sy="-100000" algn="bl" rotWithShape="0"/>
                </a:effectLst>
              </a:rPr>
              <a:t>Дефрагментация диска</a:t>
            </a:r>
            <a:endParaRPr lang="ru-RU"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101600">
                  <a:schemeClr val="accent3">
                    <a:satMod val="175000"/>
                    <a:alpha val="40000"/>
                  </a:schemeClr>
                </a:glow>
                <a:innerShdw blurRad="69850" dist="43180" dir="5400000">
                  <a:srgbClr val="000000">
                    <a:alpha val="65000"/>
                  </a:srgbClr>
                </a:innerShdw>
                <a:reflection blurRad="6350" stA="55000" endA="50" endPos="85000" dir="5400000" sy="-100000" algn="bl" rotWithShape="0"/>
              </a:effectLst>
            </a:endParaRPr>
          </a:p>
        </p:txBody>
      </p:sp>
      <p:sp>
        <p:nvSpPr>
          <p:cNvPr id="3" name="TextBox 2"/>
          <p:cNvSpPr txBox="1"/>
          <p:nvPr/>
        </p:nvSpPr>
        <p:spPr>
          <a:xfrm>
            <a:off x="5715008" y="1785926"/>
            <a:ext cx="3214710" cy="2585323"/>
          </a:xfrm>
          <a:prstGeom prst="rect">
            <a:avLst/>
          </a:prstGeom>
          <a:noFill/>
        </p:spPr>
        <p:txBody>
          <a:bodyPr wrap="square" rtlCol="0">
            <a:spAutoFit/>
          </a:bodyPr>
          <a:lstStyle/>
          <a:p>
            <a:pPr indent="457200"/>
            <a:r>
              <a:rPr lang="ru-RU" dirty="0" smtClean="0"/>
              <a:t>В процессе дефрагментации  можно наблюдать перемещение файлов и их частей на жестком диске. В строке статуса отображается имя перемещаемого файла и общий прогресс выполнения дефрагментации.</a:t>
            </a:r>
            <a:endParaRPr lang="ru-RU" dirty="0"/>
          </a:p>
        </p:txBody>
      </p:sp>
      <p:pic>
        <p:nvPicPr>
          <p:cNvPr id="4098" name="Picture 2"/>
          <p:cNvPicPr>
            <a:picLocks noChangeAspect="1" noChangeArrowheads="1"/>
          </p:cNvPicPr>
          <p:nvPr/>
        </p:nvPicPr>
        <p:blipFill>
          <a:blip r:embed="rId3"/>
          <a:srcRect/>
          <a:stretch>
            <a:fillRect/>
          </a:stretch>
        </p:blipFill>
        <p:spPr bwMode="auto">
          <a:xfrm>
            <a:off x="142844" y="1357298"/>
            <a:ext cx="5490644" cy="3857651"/>
          </a:xfrm>
          <a:prstGeom prst="rect">
            <a:avLst/>
          </a:prstGeom>
          <a:noFill/>
          <a:ln w="9525">
            <a:noFill/>
            <a:miter lim="800000"/>
            <a:headEnd/>
            <a:tailEnd/>
          </a:ln>
          <a:effectLst/>
        </p:spPr>
      </p:pic>
      <p:sp>
        <p:nvSpPr>
          <p:cNvPr id="11" name="TextBox 10"/>
          <p:cNvSpPr txBox="1"/>
          <p:nvPr/>
        </p:nvSpPr>
        <p:spPr>
          <a:xfrm>
            <a:off x="214282" y="5429264"/>
            <a:ext cx="8786874" cy="923330"/>
          </a:xfrm>
          <a:prstGeom prst="rect">
            <a:avLst/>
          </a:prstGeom>
          <a:noFill/>
        </p:spPr>
        <p:txBody>
          <a:bodyPr wrap="square" rtlCol="0">
            <a:spAutoFit/>
          </a:bodyPr>
          <a:lstStyle/>
          <a:p>
            <a:r>
              <a:rPr lang="ru-RU" dirty="0" smtClean="0"/>
              <a:t>Кнопкой «</a:t>
            </a:r>
            <a:r>
              <a:rPr lang="ru-RU" dirty="0" smtClean="0">
                <a:solidFill>
                  <a:schemeClr val="accent3"/>
                </a:solidFill>
              </a:rPr>
              <a:t>Пауза</a:t>
            </a:r>
            <a:r>
              <a:rPr lang="ru-RU" dirty="0" smtClean="0"/>
              <a:t>» можно приостановить дефрагментацию, а кнопкой «</a:t>
            </a:r>
            <a:r>
              <a:rPr lang="ru-RU" dirty="0" smtClean="0">
                <a:solidFill>
                  <a:schemeClr val="accent3"/>
                </a:solidFill>
              </a:rPr>
              <a:t>Остановка</a:t>
            </a:r>
            <a:r>
              <a:rPr lang="ru-RU" dirty="0" smtClean="0"/>
              <a:t>» - завершить дефрагментацию выбранного диска. (кнопки неактивны, т.к. нажимать на них в данном случае нет смысла.).</a:t>
            </a:r>
            <a:endParaRPr lang="ru-RU" dirty="0"/>
          </a:p>
        </p:txBody>
      </p:sp>
      <p:sp>
        <p:nvSpPr>
          <p:cNvPr id="12" name="Прямоугольник 11">
            <a:hlinkClick r:id="rId4" action="ppaction://hlinksldjump"/>
          </p:cNvPr>
          <p:cNvSpPr/>
          <p:nvPr/>
        </p:nvSpPr>
        <p:spPr>
          <a:xfrm>
            <a:off x="5429256" y="1357298"/>
            <a:ext cx="142876" cy="214314"/>
          </a:xfrm>
          <a:prstGeom prst="rect">
            <a:avLst/>
          </a:prstGeom>
          <a:solidFill>
            <a:schemeClr val="lt1">
              <a:alpha val="0"/>
            </a:schemeClr>
          </a:solidFill>
          <a:ln>
            <a:solidFill>
              <a:schemeClr val="dk1">
                <a:alpha val="0"/>
              </a:scheme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ru-RU"/>
          </a:p>
        </p:txBody>
      </p:sp>
      <p:sp>
        <p:nvSpPr>
          <p:cNvPr id="13" name="TextBox 12"/>
          <p:cNvSpPr txBox="1"/>
          <p:nvPr/>
        </p:nvSpPr>
        <p:spPr>
          <a:xfrm>
            <a:off x="5786446" y="1071546"/>
            <a:ext cx="928726" cy="307777"/>
          </a:xfrm>
          <a:prstGeom prst="rect">
            <a:avLst/>
          </a:prstGeom>
          <a:noFill/>
        </p:spPr>
        <p:txBody>
          <a:bodyPr wrap="square" rtlCol="0">
            <a:spAutoFit/>
          </a:bodyPr>
          <a:lstStyle/>
          <a:p>
            <a:r>
              <a:rPr lang="ru-RU" sz="1400" dirty="0" smtClean="0"/>
              <a:t>Закрыть</a:t>
            </a:r>
            <a:endParaRPr lang="ru-RU" sz="1400" dirty="0"/>
          </a:p>
        </p:txBody>
      </p:sp>
      <p:cxnSp>
        <p:nvCxnSpPr>
          <p:cNvPr id="14" name="Прямая со стрелкой 13"/>
          <p:cNvCxnSpPr/>
          <p:nvPr/>
        </p:nvCxnSpPr>
        <p:spPr>
          <a:xfrm rot="5400000">
            <a:off x="5607851" y="1178703"/>
            <a:ext cx="214314" cy="1428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advClick="0" advTm="60965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214546" y="214290"/>
            <a:ext cx="4862165" cy="923330"/>
          </a:xfrm>
          <a:prstGeom prst="rect">
            <a:avLst/>
          </a:prstGeom>
          <a:noFill/>
        </p:spPr>
        <p:txBody>
          <a:bodyPr wrap="none" lIns="91440" tIns="45720" rIns="91440" bIns="45720">
            <a:prstTxWarp prst="textChevron">
              <a:avLst/>
            </a:prstTxWarp>
            <a:spAutoFit/>
            <a:scene3d>
              <a:camera prst="orthographicFront">
                <a:rot lat="0" lon="0" rev="0"/>
              </a:camera>
              <a:lightRig rig="glow" dir="t">
                <a:rot lat="0" lon="0" rev="3600000"/>
              </a:lightRig>
            </a:scene3d>
            <a:sp3d extrusionH="57150" prstMaterial="softEdge">
              <a:bevelT w="29210" h="16510" prst="relaxedInset"/>
              <a:contourClr>
                <a:schemeClr val="accent4">
                  <a:alpha val="95000"/>
                </a:schemeClr>
              </a:contourClr>
            </a:sp3d>
          </a:bodyPr>
          <a:lstStyle/>
          <a:p>
            <a:pPr algn="ctr"/>
            <a:r>
              <a:rPr lang="ru-RU"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139700">
                    <a:schemeClr val="accent4">
                      <a:satMod val="175000"/>
                      <a:alpha val="40000"/>
                    </a:schemeClr>
                  </a:glow>
                  <a:outerShdw blurRad="50800" dist="38100" algn="l" rotWithShape="0">
                    <a:prstClr val="black">
                      <a:alpha val="40000"/>
                    </a:prstClr>
                  </a:outerShdw>
                  <a:reflection blurRad="6350" stA="60000" endA="900" endPos="58000" dir="5400000" sy="-100000" algn="bl" rotWithShape="0"/>
                </a:effectLst>
              </a:rPr>
              <a:t>Очистка диска</a:t>
            </a:r>
            <a:endParaRPr lang="ru-RU"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139700">
                  <a:schemeClr val="accent4">
                    <a:satMod val="175000"/>
                    <a:alpha val="40000"/>
                  </a:schemeClr>
                </a:glow>
                <a:outerShdw blurRad="50800" dist="38100" algn="l" rotWithShape="0">
                  <a:prstClr val="black">
                    <a:alpha val="40000"/>
                  </a:prstClr>
                </a:outerShdw>
                <a:reflection blurRad="6350" stA="60000" endA="900" endPos="58000" dir="5400000" sy="-100000" algn="bl" rotWithShape="0"/>
              </a:effectLst>
            </a:endParaRPr>
          </a:p>
        </p:txBody>
      </p:sp>
      <p:pic>
        <p:nvPicPr>
          <p:cNvPr id="2050" name="Picture 2"/>
          <p:cNvPicPr>
            <a:picLocks noChangeAspect="1" noChangeArrowheads="1"/>
          </p:cNvPicPr>
          <p:nvPr/>
        </p:nvPicPr>
        <p:blipFill>
          <a:blip r:embed="rId3"/>
          <a:srcRect/>
          <a:stretch>
            <a:fillRect/>
          </a:stretch>
        </p:blipFill>
        <p:spPr bwMode="auto">
          <a:xfrm>
            <a:off x="142844" y="1428736"/>
            <a:ext cx="3609975" cy="4286250"/>
          </a:xfrm>
          <a:prstGeom prst="rect">
            <a:avLst/>
          </a:prstGeom>
          <a:ln>
            <a:noFill/>
          </a:ln>
          <a:effectLst>
            <a:softEdge rad="112500"/>
          </a:effectLst>
        </p:spPr>
      </p:pic>
      <p:sp>
        <p:nvSpPr>
          <p:cNvPr id="5" name="TextBox 4"/>
          <p:cNvSpPr txBox="1"/>
          <p:nvPr/>
        </p:nvSpPr>
        <p:spPr>
          <a:xfrm>
            <a:off x="3929058" y="1714488"/>
            <a:ext cx="4572032" cy="2308324"/>
          </a:xfrm>
          <a:prstGeom prst="rect">
            <a:avLst/>
          </a:prstGeom>
          <a:noFill/>
        </p:spPr>
        <p:txBody>
          <a:bodyPr wrap="square" rtlCol="0">
            <a:spAutoFit/>
          </a:bodyPr>
          <a:lstStyle/>
          <a:p>
            <a:pPr indent="457200"/>
            <a:r>
              <a:rPr lang="ru-RU" b="1" dirty="0" smtClean="0"/>
              <a:t>Программа очистка диска помогает очистить пространство на жестком диске. Программа очистки диска проверяет диски выводит перечень временных файлов, файлов </a:t>
            </a:r>
            <a:r>
              <a:rPr lang="ru-RU" b="1" dirty="0" err="1" smtClean="0"/>
              <a:t>кэша</a:t>
            </a:r>
            <a:r>
              <a:rPr lang="ru-RU" b="1" dirty="0" smtClean="0"/>
              <a:t> Интернета, а так же ненужных программных</a:t>
            </a:r>
            <a:r>
              <a:rPr lang="ru-RU" dirty="0" smtClean="0"/>
              <a:t> </a:t>
            </a:r>
            <a:r>
              <a:rPr lang="ru-RU" b="1" dirty="0" smtClean="0"/>
              <a:t>файлов, удаление которых не приведет к негативным последствиям.</a:t>
            </a:r>
            <a:endParaRPr lang="ru-RU" dirty="0"/>
          </a:p>
        </p:txBody>
      </p:sp>
      <p:sp>
        <p:nvSpPr>
          <p:cNvPr id="6" name="Прямоугольник 5">
            <a:hlinkClick r:id="rId4" action="ppaction://hlinksldjump"/>
          </p:cNvPr>
          <p:cNvSpPr/>
          <p:nvPr/>
        </p:nvSpPr>
        <p:spPr>
          <a:xfrm>
            <a:off x="1071538" y="1785926"/>
            <a:ext cx="857256"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4000496" y="4357694"/>
            <a:ext cx="4429156" cy="1477328"/>
          </a:xfrm>
          <a:prstGeom prst="rect">
            <a:avLst/>
          </a:prstGeom>
          <a:noFill/>
        </p:spPr>
        <p:txBody>
          <a:bodyPr wrap="square" rtlCol="0">
            <a:spAutoFit/>
          </a:bodyPr>
          <a:lstStyle/>
          <a:p>
            <a:r>
              <a:rPr lang="ru-RU" dirty="0" smtClean="0"/>
              <a:t>Щелкните по вкладке «</a:t>
            </a:r>
            <a:r>
              <a:rPr lang="ru-RU" dirty="0" smtClean="0">
                <a:solidFill>
                  <a:schemeClr val="accent2">
                    <a:lumMod val="75000"/>
                  </a:schemeClr>
                </a:solidFill>
              </a:rPr>
              <a:t>Дополнительно</a:t>
            </a:r>
            <a:r>
              <a:rPr lang="ru-RU" dirty="0" smtClean="0"/>
              <a:t>», для просмотра дополнительных возможностей. Щелкните по кнопке «</a:t>
            </a:r>
            <a:r>
              <a:rPr lang="ru-RU" dirty="0" smtClean="0">
                <a:solidFill>
                  <a:schemeClr val="accent2">
                    <a:lumMod val="75000"/>
                  </a:schemeClr>
                </a:solidFill>
              </a:rPr>
              <a:t>Просмотр файлов</a:t>
            </a:r>
            <a:r>
              <a:rPr lang="ru-RU" dirty="0" smtClean="0"/>
              <a:t>» чтобы  просмотреть имеющиеся файлы.</a:t>
            </a:r>
            <a:endParaRPr lang="ru-RU" dirty="0"/>
          </a:p>
        </p:txBody>
      </p:sp>
      <p:sp>
        <p:nvSpPr>
          <p:cNvPr id="8" name="Прямоугольник 7">
            <a:hlinkClick r:id="rId5" action="ppaction://hlinksldjump"/>
          </p:cNvPr>
          <p:cNvSpPr/>
          <p:nvPr/>
        </p:nvSpPr>
        <p:spPr>
          <a:xfrm>
            <a:off x="2285984" y="4857760"/>
            <a:ext cx="1143008"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6150">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ppt_h</p:attrName>
                                        </p:attrNameLst>
                                      </p:cBhvr>
                                      <p:tavLst>
                                        <p:tav tm="0">
                                          <p:val>
                                            <p:strVal val="#ppt_h/20"/>
                                          </p:val>
                                        </p:tav>
                                        <p:tav tm="50000">
                                          <p:val>
                                            <p:strVal val="#ppt_h/20"/>
                                          </p:val>
                                        </p:tav>
                                        <p:tav tm="100000">
                                          <p:val>
                                            <p:strVal val="#ppt_h"/>
                                          </p:val>
                                        </p:tav>
                                      </p:tavLst>
                                    </p:anim>
                                    <p:anim calcmode="lin" valueType="num">
                                      <p:cBhvr>
                                        <p:cTn id="8" dur="2000" fill="hold"/>
                                        <p:tgtEl>
                                          <p:spTgt spid="3"/>
                                        </p:tgtEl>
                                        <p:attrNameLst>
                                          <p:attrName>ppt_w</p:attrName>
                                        </p:attrNameLst>
                                      </p:cBhvr>
                                      <p:tavLst>
                                        <p:tav tm="0">
                                          <p:val>
                                            <p:strVal val="#ppt_w+.3"/>
                                          </p:val>
                                        </p:tav>
                                        <p:tav tm="50000">
                                          <p:val>
                                            <p:strVal val="#ppt_w+.3"/>
                                          </p:val>
                                        </p:tav>
                                        <p:tav tm="100000">
                                          <p:val>
                                            <p:strVal val="#ppt_w"/>
                                          </p:val>
                                        </p:tav>
                                      </p:tavLst>
                                    </p:anim>
                                    <p:anim calcmode="lin" valueType="num">
                                      <p:cBhvr>
                                        <p:cTn id="9" dur="2000" fill="hold"/>
                                        <p:tgtEl>
                                          <p:spTgt spid="3"/>
                                        </p:tgtEl>
                                        <p:attrNameLst>
                                          <p:attrName>ppt_x</p:attrName>
                                        </p:attrNameLst>
                                      </p:cBhvr>
                                      <p:tavLst>
                                        <p:tav tm="0">
                                          <p:val>
                                            <p:strVal val="#ppt_x-.3"/>
                                          </p:val>
                                        </p:tav>
                                        <p:tav tm="50000">
                                          <p:val>
                                            <p:strVal val="#ppt_x"/>
                                          </p:val>
                                        </p:tav>
                                        <p:tav tm="100000">
                                          <p:val>
                                            <p:strVal val="#ppt_x"/>
                                          </p:val>
                                        </p:tav>
                                      </p:tavLst>
                                    </p:anim>
                                    <p:anim calcmode="lin" valueType="num">
                                      <p:cBhvr>
                                        <p:cTn id="10" dur="20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 calcmode="lin" valueType="num">
                                      <p:cBhvr>
                                        <p:cTn id="15" dur="1000" fill="hold"/>
                                        <p:tgtEl>
                                          <p:spTgt spid="2050"/>
                                        </p:tgtEl>
                                        <p:attrNameLst>
                                          <p:attrName>ppt_w</p:attrName>
                                        </p:attrNameLst>
                                      </p:cBhvr>
                                      <p:tavLst>
                                        <p:tav tm="0">
                                          <p:val>
                                            <p:fltVal val="0"/>
                                          </p:val>
                                        </p:tav>
                                        <p:tav tm="100000">
                                          <p:val>
                                            <p:strVal val="#ppt_w"/>
                                          </p:val>
                                        </p:tav>
                                      </p:tavLst>
                                    </p:anim>
                                    <p:anim calcmode="lin" valueType="num">
                                      <p:cBhvr>
                                        <p:cTn id="16" dur="1000" fill="hold"/>
                                        <p:tgtEl>
                                          <p:spTgt spid="2050"/>
                                        </p:tgtEl>
                                        <p:attrNameLst>
                                          <p:attrName>ppt_h</p:attrName>
                                        </p:attrNameLst>
                                      </p:cBhvr>
                                      <p:tavLst>
                                        <p:tav tm="0">
                                          <p:val>
                                            <p:fltVal val="0"/>
                                          </p:val>
                                        </p:tav>
                                        <p:tav tm="100000">
                                          <p:val>
                                            <p:strVal val="#ppt_h"/>
                                          </p:val>
                                        </p:tav>
                                      </p:tavLst>
                                    </p:anim>
                                    <p:anim calcmode="lin" valueType="num">
                                      <p:cBhvr>
                                        <p:cTn id="17" dur="1000" fill="hold"/>
                                        <p:tgtEl>
                                          <p:spTgt spid="205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05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ox(in)">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down)">
                                      <p:cBhvr>
                                        <p:cTn id="28" dur="290">
                                          <p:stCondLst>
                                            <p:cond delay="0"/>
                                          </p:stCondLst>
                                        </p:cTn>
                                        <p:tgtEl>
                                          <p:spTgt spid="7"/>
                                        </p:tgtEl>
                                      </p:cBhvr>
                                    </p:animEffect>
                                    <p:anim calcmode="lin" valueType="num">
                                      <p:cBhvr>
                                        <p:cTn id="29" dur="911"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0" dur="332"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1" dur="332" tmFilter="0, 0; 0.125,0.2665; 0.25,0.4; 0.375,0.465; 0.5,0.5;  0.625,0.535; 0.75,0.6; 0.875,0.7335; 1,1">
                                          <p:stCondLst>
                                            <p:cond delay="332"/>
                                          </p:stCondLst>
                                        </p:cTn>
                                        <p:tgtEl>
                                          <p:spTgt spid="7"/>
                                        </p:tgtEl>
                                        <p:attrNameLst>
                                          <p:attrName>ppt_y</p:attrName>
                                        </p:attrNameLst>
                                      </p:cBhvr>
                                      <p:tavLst>
                                        <p:tav tm="0" fmla="#ppt_y-sin(pi*$)/9">
                                          <p:val>
                                            <p:fltVal val="0"/>
                                          </p:val>
                                        </p:tav>
                                        <p:tav tm="100000">
                                          <p:val>
                                            <p:fltVal val="1"/>
                                          </p:val>
                                        </p:tav>
                                      </p:tavLst>
                                    </p:anim>
                                    <p:anim calcmode="lin" valueType="num">
                                      <p:cBhvr>
                                        <p:cTn id="32" dur="166" tmFilter="0, 0; 0.125,0.2665; 0.25,0.4; 0.375,0.465; 0.5,0.5;  0.625,0.535; 0.75,0.6; 0.875,0.7335; 1,1">
                                          <p:stCondLst>
                                            <p:cond delay="662"/>
                                          </p:stCondLst>
                                        </p:cTn>
                                        <p:tgtEl>
                                          <p:spTgt spid="7"/>
                                        </p:tgtEl>
                                        <p:attrNameLst>
                                          <p:attrName>ppt_y</p:attrName>
                                        </p:attrNameLst>
                                      </p:cBhvr>
                                      <p:tavLst>
                                        <p:tav tm="0" fmla="#ppt_y-sin(pi*$)/27">
                                          <p:val>
                                            <p:fltVal val="0"/>
                                          </p:val>
                                        </p:tav>
                                        <p:tav tm="100000">
                                          <p:val>
                                            <p:fltVal val="1"/>
                                          </p:val>
                                        </p:tav>
                                      </p:tavLst>
                                    </p:anim>
                                    <p:anim calcmode="lin" valueType="num">
                                      <p:cBhvr>
                                        <p:cTn id="33" dur="82" tmFilter="0, 0; 0.125,0.2665; 0.25,0.4; 0.375,0.465; 0.5,0.5;  0.625,0.535; 0.75,0.6; 0.875,0.7335; 1,1">
                                          <p:stCondLst>
                                            <p:cond delay="828"/>
                                          </p:stCondLst>
                                        </p:cTn>
                                        <p:tgtEl>
                                          <p:spTgt spid="7"/>
                                        </p:tgtEl>
                                        <p:attrNameLst>
                                          <p:attrName>ppt_y</p:attrName>
                                        </p:attrNameLst>
                                      </p:cBhvr>
                                      <p:tavLst>
                                        <p:tav tm="0" fmla="#ppt_y-sin(pi*$)/81">
                                          <p:val>
                                            <p:fltVal val="0"/>
                                          </p:val>
                                        </p:tav>
                                        <p:tav tm="100000">
                                          <p:val>
                                            <p:fltVal val="1"/>
                                          </p:val>
                                        </p:tav>
                                      </p:tavLst>
                                    </p:anim>
                                    <p:animScale>
                                      <p:cBhvr>
                                        <p:cTn id="34" dur="13">
                                          <p:stCondLst>
                                            <p:cond delay="325"/>
                                          </p:stCondLst>
                                        </p:cTn>
                                        <p:tgtEl>
                                          <p:spTgt spid="7"/>
                                        </p:tgtEl>
                                      </p:cBhvr>
                                      <p:to x="100000" y="60000"/>
                                    </p:animScale>
                                    <p:animScale>
                                      <p:cBhvr>
                                        <p:cTn id="35" dur="83" decel="50000">
                                          <p:stCondLst>
                                            <p:cond delay="338"/>
                                          </p:stCondLst>
                                        </p:cTn>
                                        <p:tgtEl>
                                          <p:spTgt spid="7"/>
                                        </p:tgtEl>
                                      </p:cBhvr>
                                      <p:to x="100000" y="100000"/>
                                    </p:animScale>
                                    <p:animScale>
                                      <p:cBhvr>
                                        <p:cTn id="36" dur="13">
                                          <p:stCondLst>
                                            <p:cond delay="656"/>
                                          </p:stCondLst>
                                        </p:cTn>
                                        <p:tgtEl>
                                          <p:spTgt spid="7"/>
                                        </p:tgtEl>
                                      </p:cBhvr>
                                      <p:to x="100000" y="80000"/>
                                    </p:animScale>
                                    <p:animScale>
                                      <p:cBhvr>
                                        <p:cTn id="37" dur="83" decel="50000">
                                          <p:stCondLst>
                                            <p:cond delay="669"/>
                                          </p:stCondLst>
                                        </p:cTn>
                                        <p:tgtEl>
                                          <p:spTgt spid="7"/>
                                        </p:tgtEl>
                                      </p:cBhvr>
                                      <p:to x="100000" y="100000"/>
                                    </p:animScale>
                                    <p:animScale>
                                      <p:cBhvr>
                                        <p:cTn id="38" dur="13">
                                          <p:stCondLst>
                                            <p:cond delay="821"/>
                                          </p:stCondLst>
                                        </p:cTn>
                                        <p:tgtEl>
                                          <p:spTgt spid="7"/>
                                        </p:tgtEl>
                                      </p:cBhvr>
                                      <p:to x="100000" y="90000"/>
                                    </p:animScale>
                                    <p:animScale>
                                      <p:cBhvr>
                                        <p:cTn id="39" dur="83" decel="50000">
                                          <p:stCondLst>
                                            <p:cond delay="834"/>
                                          </p:stCondLst>
                                        </p:cTn>
                                        <p:tgtEl>
                                          <p:spTgt spid="7"/>
                                        </p:tgtEl>
                                      </p:cBhvr>
                                      <p:to x="100000" y="100000"/>
                                    </p:animScale>
                                    <p:animScale>
                                      <p:cBhvr>
                                        <p:cTn id="40" dur="13">
                                          <p:stCondLst>
                                            <p:cond delay="904"/>
                                          </p:stCondLst>
                                        </p:cTn>
                                        <p:tgtEl>
                                          <p:spTgt spid="7"/>
                                        </p:tgtEl>
                                      </p:cBhvr>
                                      <p:to x="100000" y="95000"/>
                                    </p:animScale>
                                    <p:animScale>
                                      <p:cBhvr>
                                        <p:cTn id="41" dur="83" decel="50000">
                                          <p:stCondLst>
                                            <p:cond delay="917"/>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214546" y="214290"/>
            <a:ext cx="4862165" cy="923330"/>
          </a:xfrm>
          <a:prstGeom prst="rect">
            <a:avLst/>
          </a:prstGeom>
          <a:noFill/>
        </p:spPr>
        <p:txBody>
          <a:bodyPr wrap="none" lIns="91440" tIns="45720" rIns="91440" bIns="45720">
            <a:prstTxWarp prst="textChevron">
              <a:avLst/>
            </a:prstTxWarp>
            <a:spAutoFit/>
            <a:scene3d>
              <a:camera prst="orthographicFront">
                <a:rot lat="0" lon="0" rev="0"/>
              </a:camera>
              <a:lightRig rig="glow" dir="t">
                <a:rot lat="0" lon="0" rev="3600000"/>
              </a:lightRig>
            </a:scene3d>
            <a:sp3d extrusionH="57150" prstMaterial="softEdge">
              <a:bevelT w="29210" h="16510" prst="relaxedInset"/>
              <a:contourClr>
                <a:schemeClr val="accent4">
                  <a:alpha val="95000"/>
                </a:schemeClr>
              </a:contourClr>
            </a:sp3d>
          </a:bodyPr>
          <a:lstStyle/>
          <a:p>
            <a:pPr algn="ctr"/>
            <a:r>
              <a:rPr lang="ru-RU" sz="5400" b="1" cap="none" spc="0" dirty="0" smtClean="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139700">
                    <a:schemeClr val="accent4">
                      <a:satMod val="175000"/>
                      <a:alpha val="40000"/>
                    </a:schemeClr>
                  </a:glow>
                  <a:outerShdw blurRad="50800" dist="38100" algn="l" rotWithShape="0">
                    <a:prstClr val="black">
                      <a:alpha val="40000"/>
                    </a:prstClr>
                  </a:outerShdw>
                  <a:reflection blurRad="6350" stA="60000" endA="900" endPos="58000" dir="5400000" sy="-100000" algn="bl" rotWithShape="0"/>
                </a:effectLst>
              </a:rPr>
              <a:t>Очистка диска</a:t>
            </a:r>
            <a:endParaRPr lang="ru-RU" sz="5400" b="1" cap="none" spc="0" dirty="0">
              <a:ln>
                <a:prstDash val="solid"/>
              </a:ln>
              <a:gradFill rotWithShape="1">
                <a:gsLst>
                  <a:gs pos="0">
                    <a:schemeClr val="accent4">
                      <a:tint val="70000"/>
                      <a:satMod val="200000"/>
                    </a:schemeClr>
                  </a:gs>
                  <a:gs pos="40000">
                    <a:schemeClr val="accent4">
                      <a:tint val="90000"/>
                      <a:satMod val="130000"/>
                    </a:schemeClr>
                  </a:gs>
                  <a:gs pos="50000">
                    <a:schemeClr val="accent4">
                      <a:tint val="90000"/>
                      <a:satMod val="130000"/>
                    </a:schemeClr>
                  </a:gs>
                  <a:gs pos="68000">
                    <a:schemeClr val="accent4">
                      <a:tint val="90000"/>
                      <a:satMod val="130000"/>
                    </a:schemeClr>
                  </a:gs>
                  <a:gs pos="100000">
                    <a:schemeClr val="accent4">
                      <a:tint val="70000"/>
                      <a:satMod val="200000"/>
                    </a:schemeClr>
                  </a:gs>
                </a:gsLst>
                <a:lin ang="5400000"/>
              </a:gradFill>
              <a:effectLst>
                <a:glow rad="139700">
                  <a:schemeClr val="accent4">
                    <a:satMod val="175000"/>
                    <a:alpha val="40000"/>
                  </a:schemeClr>
                </a:glow>
                <a:outerShdw blurRad="50800" dist="38100" algn="l" rotWithShape="0">
                  <a:prstClr val="black">
                    <a:alpha val="40000"/>
                  </a:prstClr>
                </a:outerShdw>
                <a:reflection blurRad="6350" stA="60000" endA="900" endPos="58000" dir="5400000" sy="-100000" algn="bl" rotWithShape="0"/>
              </a:effectLst>
            </a:endParaRPr>
          </a:p>
        </p:txBody>
      </p:sp>
      <p:pic>
        <p:nvPicPr>
          <p:cNvPr id="3074" name="Picture 2"/>
          <p:cNvPicPr>
            <a:picLocks noChangeAspect="1" noChangeArrowheads="1"/>
          </p:cNvPicPr>
          <p:nvPr/>
        </p:nvPicPr>
        <p:blipFill>
          <a:blip r:embed="rId3"/>
          <a:srcRect/>
          <a:stretch>
            <a:fillRect/>
          </a:stretch>
        </p:blipFill>
        <p:spPr bwMode="auto">
          <a:xfrm>
            <a:off x="214282" y="1571612"/>
            <a:ext cx="3609975" cy="4286250"/>
          </a:xfrm>
          <a:prstGeom prst="rect">
            <a:avLst/>
          </a:prstGeom>
          <a:ln>
            <a:noFill/>
          </a:ln>
          <a:effectLst>
            <a:outerShdw blurRad="190500" algn="tl" rotWithShape="0">
              <a:srgbClr val="000000">
                <a:alpha val="70000"/>
              </a:srgbClr>
            </a:outerShdw>
          </a:effectLst>
        </p:spPr>
      </p:pic>
      <p:sp>
        <p:nvSpPr>
          <p:cNvPr id="4" name="TextBox 3"/>
          <p:cNvSpPr txBox="1"/>
          <p:nvPr/>
        </p:nvSpPr>
        <p:spPr>
          <a:xfrm>
            <a:off x="4071934" y="1643050"/>
            <a:ext cx="4071966" cy="3416320"/>
          </a:xfrm>
          <a:prstGeom prst="rect">
            <a:avLst/>
          </a:prstGeom>
          <a:noFill/>
        </p:spPr>
        <p:txBody>
          <a:bodyPr wrap="square" rtlCol="0">
            <a:spAutoFit/>
          </a:bodyPr>
          <a:lstStyle/>
          <a:p>
            <a:r>
              <a:rPr lang="ru-RU" dirty="0" smtClean="0">
                <a:ln w="18415" cmpd="sng">
                  <a:solidFill>
                    <a:srgbClr val="FFFFFF"/>
                  </a:solidFill>
                  <a:prstDash val="solid"/>
                </a:ln>
                <a:solidFill>
                  <a:srgbClr val="00B050"/>
                </a:solidFill>
              </a:rPr>
              <a:t>В программе «Очистка диска» существует вкладка «Дополнительно». Окно этой вкладки разделено на три части: «Компоненты </a:t>
            </a:r>
            <a:r>
              <a:rPr lang="en-US" dirty="0" smtClean="0">
                <a:ln w="18415" cmpd="sng">
                  <a:solidFill>
                    <a:srgbClr val="FFFFFF"/>
                  </a:solidFill>
                  <a:prstDash val="solid"/>
                </a:ln>
                <a:solidFill>
                  <a:srgbClr val="00B050"/>
                </a:solidFill>
              </a:rPr>
              <a:t>Windows</a:t>
            </a:r>
            <a:r>
              <a:rPr lang="ru-RU" dirty="0" smtClean="0">
                <a:ln w="18415" cmpd="sng">
                  <a:solidFill>
                    <a:srgbClr val="FFFFFF"/>
                  </a:solidFill>
                  <a:prstDash val="solid"/>
                </a:ln>
                <a:solidFill>
                  <a:srgbClr val="00B050"/>
                </a:solidFill>
              </a:rPr>
              <a:t>», «Установленные программы», «Восстановление системы». Все эти функции, тоже позволяют очистить диск от ненужных программ, с целью освободить свободное место на нем. Функция «Восстановление системы» позволяет удалить не нужные точки восстановления. </a:t>
            </a:r>
            <a:endParaRPr lang="ru-RU" dirty="0">
              <a:ln w="18415" cmpd="sng">
                <a:solidFill>
                  <a:srgbClr val="FFFFFF"/>
                </a:solidFill>
                <a:prstDash val="solid"/>
              </a:ln>
              <a:solidFill>
                <a:srgbClr val="00B050"/>
              </a:solidFill>
            </a:endParaRPr>
          </a:p>
        </p:txBody>
      </p:sp>
      <p:sp>
        <p:nvSpPr>
          <p:cNvPr id="7" name="TextBox 6"/>
          <p:cNvSpPr txBox="1"/>
          <p:nvPr/>
        </p:nvSpPr>
        <p:spPr>
          <a:xfrm>
            <a:off x="1428728" y="6072206"/>
            <a:ext cx="7143800" cy="369332"/>
          </a:xfrm>
          <a:prstGeom prst="rect">
            <a:avLst/>
          </a:prstGeom>
          <a:noFill/>
        </p:spPr>
        <p:txBody>
          <a:bodyPr wrap="square" rtlCol="0">
            <a:spAutoFit/>
          </a:bodyPr>
          <a:lstStyle/>
          <a:p>
            <a:r>
              <a:rPr lang="ru-RU" dirty="0" smtClean="0"/>
              <a:t>В каждом списке можно нажать кнопку «</a:t>
            </a:r>
            <a:r>
              <a:rPr lang="ru-RU" dirty="0" smtClean="0">
                <a:solidFill>
                  <a:schemeClr val="accent2">
                    <a:lumMod val="75000"/>
                  </a:schemeClr>
                </a:solidFill>
              </a:rPr>
              <a:t>Очистить</a:t>
            </a:r>
            <a:r>
              <a:rPr lang="ru-RU" dirty="0" smtClean="0"/>
              <a:t>» для просмотра.</a:t>
            </a:r>
            <a:endParaRPr lang="ru-RU" dirty="0"/>
          </a:p>
        </p:txBody>
      </p:sp>
      <p:sp>
        <p:nvSpPr>
          <p:cNvPr id="8" name="Прямоугольник 7">
            <a:hlinkClick r:id="rId4" action="ppaction://hlinksldjump"/>
          </p:cNvPr>
          <p:cNvSpPr/>
          <p:nvPr/>
        </p:nvSpPr>
        <p:spPr>
          <a:xfrm>
            <a:off x="2714612" y="2857496"/>
            <a:ext cx="785818"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a:hlinkClick r:id="rId5" action="ppaction://hlinksldjump"/>
          </p:cNvPr>
          <p:cNvSpPr/>
          <p:nvPr/>
        </p:nvSpPr>
        <p:spPr>
          <a:xfrm>
            <a:off x="357158" y="1928802"/>
            <a:ext cx="714380"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a:hlinkClick r:id="rId6" action="ppaction://hlinksldjump"/>
          </p:cNvPr>
          <p:cNvSpPr/>
          <p:nvPr/>
        </p:nvSpPr>
        <p:spPr>
          <a:xfrm>
            <a:off x="2285984" y="5572140"/>
            <a:ext cx="642942"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TextBox 10"/>
          <p:cNvSpPr txBox="1"/>
          <p:nvPr/>
        </p:nvSpPr>
        <p:spPr>
          <a:xfrm>
            <a:off x="4500562" y="5429264"/>
            <a:ext cx="3929090" cy="369332"/>
          </a:xfrm>
          <a:prstGeom prst="rect">
            <a:avLst/>
          </a:prstGeom>
          <a:noFill/>
        </p:spPr>
        <p:txBody>
          <a:bodyPr wrap="square" rtlCol="0">
            <a:spAutoFit/>
          </a:bodyPr>
          <a:lstStyle/>
          <a:p>
            <a:r>
              <a:rPr lang="ru-RU" dirty="0" smtClean="0"/>
              <a:t>Нажмите «</a:t>
            </a:r>
            <a:r>
              <a:rPr lang="ru-RU" dirty="0" smtClean="0">
                <a:solidFill>
                  <a:schemeClr val="accent2">
                    <a:lumMod val="75000"/>
                  </a:schemeClr>
                </a:solidFill>
              </a:rPr>
              <a:t>ОК</a:t>
            </a:r>
            <a:r>
              <a:rPr lang="ru-RU" dirty="0" smtClean="0"/>
              <a:t>» для возврата в меню</a:t>
            </a:r>
            <a:endParaRPr lang="ru-RU" dirty="0"/>
          </a:p>
        </p:txBody>
      </p:sp>
      <p:sp>
        <p:nvSpPr>
          <p:cNvPr id="12" name="Прямоугольник 11">
            <a:hlinkClick r:id="rId7" action="ppaction://hlinksldjump"/>
          </p:cNvPr>
          <p:cNvSpPr/>
          <p:nvPr/>
        </p:nvSpPr>
        <p:spPr>
          <a:xfrm>
            <a:off x="2714612" y="5013515"/>
            <a:ext cx="785818"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a:hlinkClick r:id="rId8" action="ppaction://hlinksldjump"/>
          </p:cNvPr>
          <p:cNvSpPr/>
          <p:nvPr/>
        </p:nvSpPr>
        <p:spPr>
          <a:xfrm>
            <a:off x="2714612" y="3929066"/>
            <a:ext cx="785818"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9180">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4282" y="214290"/>
            <a:ext cx="8748629" cy="707886"/>
          </a:xfrm>
          <a:prstGeom prst="rect">
            <a:avLst/>
          </a:prstGeom>
        </p:spPr>
        <p:style>
          <a:lnRef idx="1">
            <a:schemeClr val="dk1"/>
          </a:lnRef>
          <a:fillRef idx="3">
            <a:schemeClr val="dk1"/>
          </a:fillRef>
          <a:effectRef idx="2">
            <a:schemeClr val="dk1"/>
          </a:effectRef>
          <a:fontRef idx="minor">
            <a:schemeClr val="lt1"/>
          </a:fontRef>
        </p:style>
        <p:txBody>
          <a:bodyPr wrap="square" lIns="91440" tIns="45720" rIns="91440" bIns="45720">
            <a:spAutoFit/>
            <a:scene3d>
              <a:camera prst="perspectiveAbove"/>
              <a:lightRig rig="threePt" dir="t"/>
            </a:scene3d>
            <a:sp3d extrusionH="57150">
              <a:bevelT w="38100" h="38100" prst="convex"/>
            </a:sp3d>
          </a:bodyPr>
          <a:lstStyle/>
          <a:p>
            <a:pPr algn="ctr"/>
            <a:r>
              <a:rPr lang="ru-RU" sz="2000"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Доступ к служебным программам ОС </a:t>
            </a:r>
            <a:r>
              <a:rPr lang="en-US" sz="2000" i="1"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Windows</a:t>
            </a:r>
            <a:r>
              <a:rPr lang="ru-RU" sz="2000"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 осуществляется с помощью команд меню</a:t>
            </a:r>
            <a:endParaRPr lang="ru-RU" sz="2000" dirty="0">
              <a:ln w="18415" cmpd="sng">
                <a:solidFill>
                  <a:srgbClr val="FFFFFF"/>
                </a:solidFill>
                <a:prstDash val="solid"/>
              </a:ln>
              <a:solidFill>
                <a:srgbClr val="C00000"/>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p:txBody>
      </p:sp>
      <p:sp>
        <p:nvSpPr>
          <p:cNvPr id="5" name="Прямоугольник 4"/>
          <p:cNvSpPr/>
          <p:nvPr/>
        </p:nvSpPr>
        <p:spPr>
          <a:xfrm>
            <a:off x="1428728" y="1000108"/>
            <a:ext cx="6000792" cy="369332"/>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Пуск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Программы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Стандартные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Служебные</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6" name="Рисунок 5" descr="1.jpg"/>
          <p:cNvPicPr>
            <a:picLocks noChangeAspect="1"/>
          </p:cNvPicPr>
          <p:nvPr/>
        </p:nvPicPr>
        <p:blipFill>
          <a:blip r:embed="rId3"/>
          <a:stretch>
            <a:fillRect/>
          </a:stretch>
        </p:blipFill>
        <p:spPr>
          <a:xfrm>
            <a:off x="428596" y="1285860"/>
            <a:ext cx="8296810" cy="5220000"/>
          </a:xfrm>
          <a:prstGeom prst="rect">
            <a:avLst/>
          </a:prstGeom>
        </p:spPr>
      </p:pic>
      <p:sp>
        <p:nvSpPr>
          <p:cNvPr id="7" name="Прямоугольник 6">
            <a:hlinkClick r:id="rId4" action="ppaction://hlinksldjump"/>
          </p:cNvPr>
          <p:cNvSpPr/>
          <p:nvPr/>
        </p:nvSpPr>
        <p:spPr>
          <a:xfrm>
            <a:off x="428596" y="6357958"/>
            <a:ext cx="428628" cy="142876"/>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606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srcRect/>
          <a:stretch>
            <a:fillRect/>
          </a:stretch>
        </p:blipFill>
        <p:spPr bwMode="auto">
          <a:xfrm>
            <a:off x="357157" y="1000108"/>
            <a:ext cx="8221721" cy="5643602"/>
          </a:xfrm>
          <a:prstGeom prst="rect">
            <a:avLst/>
          </a:prstGeom>
          <a:noFill/>
          <a:ln w="9525">
            <a:noFill/>
            <a:miter lim="800000"/>
            <a:headEnd/>
            <a:tailEnd/>
          </a:ln>
          <a:effectLst/>
        </p:spPr>
      </p:pic>
      <p:sp>
        <p:nvSpPr>
          <p:cNvPr id="3" name="TextBox 2"/>
          <p:cNvSpPr txBox="1"/>
          <p:nvPr/>
        </p:nvSpPr>
        <p:spPr>
          <a:xfrm>
            <a:off x="285720" y="142852"/>
            <a:ext cx="8429684" cy="646331"/>
          </a:xfrm>
          <a:prstGeom prst="rect">
            <a:avLst/>
          </a:prstGeom>
          <a:noFill/>
        </p:spPr>
        <p:txBody>
          <a:bodyPr wrap="square" rtlCol="0">
            <a:spAutoFit/>
          </a:bodyPr>
          <a:lstStyle/>
          <a:p>
            <a:r>
              <a:rPr lang="ru-RU" dirty="0" smtClean="0"/>
              <a:t>Данная кнопка  открыла  «Установку и удаление программ», отсюда можно освободить место на диске удалив не используемые программы</a:t>
            </a:r>
            <a:endParaRPr lang="ru-RU" dirty="0"/>
          </a:p>
        </p:txBody>
      </p:sp>
      <p:sp>
        <p:nvSpPr>
          <p:cNvPr id="4" name="TextBox 3"/>
          <p:cNvSpPr txBox="1"/>
          <p:nvPr/>
        </p:nvSpPr>
        <p:spPr>
          <a:xfrm>
            <a:off x="8215338" y="428604"/>
            <a:ext cx="785818" cy="307777"/>
          </a:xfrm>
          <a:prstGeom prst="rect">
            <a:avLst/>
          </a:prstGeom>
          <a:noFill/>
        </p:spPr>
        <p:txBody>
          <a:bodyPr wrap="square" rtlCol="0">
            <a:spAutoFit/>
          </a:bodyPr>
          <a:lstStyle/>
          <a:p>
            <a:r>
              <a:rPr lang="ru-RU" sz="1400" dirty="0" smtClean="0"/>
              <a:t>закрыть</a:t>
            </a:r>
            <a:endParaRPr lang="ru-RU" sz="1400" dirty="0"/>
          </a:p>
        </p:txBody>
      </p:sp>
      <p:cxnSp>
        <p:nvCxnSpPr>
          <p:cNvPr id="6" name="Прямая со стрелкой 5"/>
          <p:cNvCxnSpPr>
            <a:stCxn id="4" idx="2"/>
          </p:cNvCxnSpPr>
          <p:nvPr/>
        </p:nvCxnSpPr>
        <p:spPr>
          <a:xfrm rot="5400000">
            <a:off x="8458525" y="778947"/>
            <a:ext cx="192289" cy="10715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Прямоугольник 6">
            <a:hlinkClick r:id="rId3" action="ppaction://hlinksldjump"/>
          </p:cNvPr>
          <p:cNvSpPr/>
          <p:nvPr/>
        </p:nvSpPr>
        <p:spPr>
          <a:xfrm>
            <a:off x="8286776" y="1071546"/>
            <a:ext cx="214314"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srcRect/>
          <a:stretch>
            <a:fillRect/>
          </a:stretch>
        </p:blipFill>
        <p:spPr bwMode="auto">
          <a:xfrm>
            <a:off x="142844" y="2857496"/>
            <a:ext cx="8785740" cy="1857388"/>
          </a:xfrm>
          <a:prstGeom prst="rect">
            <a:avLst/>
          </a:prstGeom>
          <a:noFill/>
          <a:ln w="9525">
            <a:noFill/>
            <a:miter lim="800000"/>
            <a:headEnd/>
            <a:tailEnd/>
          </a:ln>
          <a:effectLst/>
        </p:spPr>
      </p:pic>
      <p:sp>
        <p:nvSpPr>
          <p:cNvPr id="3" name="TextBox 2"/>
          <p:cNvSpPr txBox="1"/>
          <p:nvPr/>
        </p:nvSpPr>
        <p:spPr>
          <a:xfrm>
            <a:off x="642910" y="500042"/>
            <a:ext cx="7643866" cy="646331"/>
          </a:xfrm>
          <a:prstGeom prst="rect">
            <a:avLst/>
          </a:prstGeom>
          <a:noFill/>
        </p:spPr>
        <p:txBody>
          <a:bodyPr wrap="square" rtlCol="0">
            <a:spAutoFit/>
          </a:bodyPr>
          <a:lstStyle/>
          <a:p>
            <a:r>
              <a:rPr lang="ru-RU" dirty="0" smtClean="0"/>
              <a:t>Эта функция позволяет очистить место за счет удаления контрольных точек восстановления системы</a:t>
            </a:r>
            <a:endParaRPr lang="ru-RU" dirty="0"/>
          </a:p>
        </p:txBody>
      </p:sp>
      <p:sp>
        <p:nvSpPr>
          <p:cNvPr id="4" name="TextBox 3"/>
          <p:cNvSpPr txBox="1"/>
          <p:nvPr/>
        </p:nvSpPr>
        <p:spPr>
          <a:xfrm>
            <a:off x="214282" y="1500174"/>
            <a:ext cx="8786874" cy="1446550"/>
          </a:xfrm>
          <a:prstGeom prst="rect">
            <a:avLst/>
          </a:prstGeom>
          <a:noFill/>
        </p:spPr>
        <p:txBody>
          <a:bodyPr wrap="square" rtlCol="0">
            <a:spAutoFit/>
          </a:bodyPr>
          <a:lstStyle/>
          <a:p>
            <a:r>
              <a:rPr lang="ru-RU" sz="8800" dirty="0" smtClean="0">
                <a:solidFill>
                  <a:srgbClr val="C00000"/>
                </a:solidFill>
              </a:rPr>
              <a:t>не рекомендуется</a:t>
            </a:r>
            <a:endParaRPr lang="ru-RU" sz="8800" dirty="0">
              <a:solidFill>
                <a:srgbClr val="C00000"/>
              </a:solidFill>
            </a:endParaRPr>
          </a:p>
        </p:txBody>
      </p:sp>
      <p:cxnSp>
        <p:nvCxnSpPr>
          <p:cNvPr id="6" name="Прямая соединительная линия 5"/>
          <p:cNvCxnSpPr/>
          <p:nvPr/>
        </p:nvCxnSpPr>
        <p:spPr>
          <a:xfrm>
            <a:off x="142844" y="2857496"/>
            <a:ext cx="8715436" cy="178595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Прямоугольник 6">
            <a:hlinkClick r:id="rId3" action="ppaction://hlinksldjump"/>
          </p:cNvPr>
          <p:cNvSpPr/>
          <p:nvPr/>
        </p:nvSpPr>
        <p:spPr>
          <a:xfrm>
            <a:off x="4572000" y="4214818"/>
            <a:ext cx="1071570"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TextBox 7"/>
          <p:cNvSpPr txBox="1"/>
          <p:nvPr/>
        </p:nvSpPr>
        <p:spPr>
          <a:xfrm>
            <a:off x="3071802" y="5000636"/>
            <a:ext cx="3214710" cy="369332"/>
          </a:xfrm>
          <a:prstGeom prst="rect">
            <a:avLst/>
          </a:prstGeom>
          <a:noFill/>
        </p:spPr>
        <p:txBody>
          <a:bodyPr wrap="square" rtlCol="0">
            <a:spAutoFit/>
          </a:bodyPr>
          <a:lstStyle/>
          <a:p>
            <a:r>
              <a:rPr lang="ru-RU" dirty="0" smtClean="0"/>
              <a:t>Нажмите «</a:t>
            </a:r>
            <a:r>
              <a:rPr lang="ru-RU" dirty="0" smtClean="0">
                <a:solidFill>
                  <a:schemeClr val="accent2">
                    <a:lumMod val="75000"/>
                  </a:schemeClr>
                </a:solidFill>
              </a:rPr>
              <a:t>НЕТ</a:t>
            </a:r>
            <a:r>
              <a:rPr lang="ru-RU" dirty="0" smtClean="0"/>
              <a:t>» для возврата</a:t>
            </a:r>
            <a:endParaRPr lang="ru-RU" dirty="0"/>
          </a:p>
        </p:txBody>
      </p:sp>
      <p:sp>
        <p:nvSpPr>
          <p:cNvPr id="9" name="TextBox 8"/>
          <p:cNvSpPr txBox="1"/>
          <p:nvPr/>
        </p:nvSpPr>
        <p:spPr>
          <a:xfrm>
            <a:off x="714348" y="5929330"/>
            <a:ext cx="7715304" cy="646331"/>
          </a:xfrm>
          <a:prstGeom prst="rect">
            <a:avLst/>
          </a:prstGeom>
          <a:noFill/>
        </p:spPr>
        <p:txBody>
          <a:bodyPr wrap="square" rtlCol="0">
            <a:spAutoFit/>
          </a:bodyPr>
          <a:lstStyle/>
          <a:p>
            <a:r>
              <a:rPr lang="ru-RU" i="1" dirty="0" smtClean="0"/>
              <a:t>Удаление всех точек приведет к невозможности восстановить систему в случае ее сбоя!!!</a:t>
            </a:r>
            <a:endParaRPr lang="ru-RU" i="1" dirty="0"/>
          </a:p>
        </p:txBody>
      </p:sp>
      <p:pic>
        <p:nvPicPr>
          <p:cNvPr id="11267" name="Picture 3" descr="C:\Documents and Settings\Администратор\Рабочий стол\Без имени-1.jpg"/>
          <p:cNvPicPr>
            <a:picLocks noChangeAspect="1" noChangeArrowheads="1"/>
          </p:cNvPicPr>
          <p:nvPr/>
        </p:nvPicPr>
        <p:blipFill>
          <a:blip r:embed="rId4" cstate="print"/>
          <a:srcRect/>
          <a:stretch>
            <a:fillRect/>
          </a:stretch>
        </p:blipFill>
        <p:spPr bwMode="auto">
          <a:xfrm>
            <a:off x="2714612" y="3786190"/>
            <a:ext cx="500066" cy="846647"/>
          </a:xfrm>
          <a:prstGeom prst="rect">
            <a:avLst/>
          </a:prstGeom>
          <a:noFill/>
        </p:spPr>
      </p:pic>
    </p:spTree>
  </p:cSld>
  <p:clrMapOvr>
    <a:masterClrMapping/>
  </p:clrMapOvr>
  <p:transition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srcRect/>
          <a:stretch>
            <a:fillRect/>
          </a:stretch>
        </p:blipFill>
        <p:spPr bwMode="auto">
          <a:xfrm>
            <a:off x="1142976" y="1785926"/>
            <a:ext cx="6643734" cy="4899255"/>
          </a:xfrm>
          <a:prstGeom prst="rect">
            <a:avLst/>
          </a:prstGeom>
          <a:noFill/>
          <a:ln w="9525">
            <a:noFill/>
            <a:miter lim="800000"/>
            <a:headEnd/>
            <a:tailEnd/>
          </a:ln>
          <a:effectLst/>
        </p:spPr>
      </p:pic>
      <p:sp>
        <p:nvSpPr>
          <p:cNvPr id="3" name="TextBox 2"/>
          <p:cNvSpPr txBox="1"/>
          <p:nvPr/>
        </p:nvSpPr>
        <p:spPr>
          <a:xfrm>
            <a:off x="357158" y="285728"/>
            <a:ext cx="8143932" cy="646331"/>
          </a:xfrm>
          <a:prstGeom prst="rect">
            <a:avLst/>
          </a:prstGeom>
          <a:noFill/>
        </p:spPr>
        <p:txBody>
          <a:bodyPr wrap="square" rtlCol="0">
            <a:spAutoFit/>
          </a:bodyPr>
          <a:lstStyle/>
          <a:p>
            <a:r>
              <a:rPr lang="ru-RU" dirty="0" smtClean="0"/>
              <a:t>Список добавления или удаления файлов </a:t>
            </a:r>
            <a:r>
              <a:rPr lang="en-US" dirty="0" smtClean="0"/>
              <a:t>Windows</a:t>
            </a:r>
            <a:r>
              <a:rPr lang="ru-RU" dirty="0" smtClean="0"/>
              <a:t>. При нажатии на кнопку «</a:t>
            </a:r>
            <a:r>
              <a:rPr lang="ru-RU" dirty="0" smtClean="0">
                <a:solidFill>
                  <a:schemeClr val="accent2">
                    <a:lumMod val="75000"/>
                  </a:schemeClr>
                </a:solidFill>
              </a:rPr>
              <a:t>Далее</a:t>
            </a:r>
            <a:r>
              <a:rPr lang="ru-RU" dirty="0" smtClean="0"/>
              <a:t>», начинается процесс.</a:t>
            </a:r>
            <a:endParaRPr lang="ru-RU" dirty="0"/>
          </a:p>
        </p:txBody>
      </p:sp>
      <p:sp>
        <p:nvSpPr>
          <p:cNvPr id="5" name="Прямоугольник 4">
            <a:hlinkClick r:id="rId3" action="ppaction://hlinksldjump"/>
          </p:cNvPr>
          <p:cNvSpPr/>
          <p:nvPr/>
        </p:nvSpPr>
        <p:spPr>
          <a:xfrm>
            <a:off x="5513573" y="6215082"/>
            <a:ext cx="1000132"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a:hlinkClick r:id="rId4" action="ppaction://hlinksldjump"/>
          </p:cNvPr>
          <p:cNvSpPr/>
          <p:nvPr/>
        </p:nvSpPr>
        <p:spPr>
          <a:xfrm>
            <a:off x="4546282" y="6271280"/>
            <a:ext cx="928694"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srcRect/>
          <a:stretch>
            <a:fillRect/>
          </a:stretch>
        </p:blipFill>
        <p:spPr bwMode="auto">
          <a:xfrm>
            <a:off x="928662" y="1214422"/>
            <a:ext cx="7000924" cy="5455988"/>
          </a:xfrm>
          <a:prstGeom prst="rect">
            <a:avLst/>
          </a:prstGeom>
          <a:noFill/>
          <a:ln w="9525">
            <a:noFill/>
            <a:miter lim="800000"/>
            <a:headEnd/>
            <a:tailEnd/>
          </a:ln>
          <a:effectLst/>
        </p:spPr>
      </p:pic>
      <p:sp>
        <p:nvSpPr>
          <p:cNvPr id="3" name="TextBox 2"/>
          <p:cNvSpPr txBox="1"/>
          <p:nvPr/>
        </p:nvSpPr>
        <p:spPr>
          <a:xfrm>
            <a:off x="3500430" y="500042"/>
            <a:ext cx="2143140" cy="369332"/>
          </a:xfrm>
          <a:prstGeom prst="rect">
            <a:avLst/>
          </a:prstGeom>
          <a:noFill/>
        </p:spPr>
        <p:txBody>
          <a:bodyPr wrap="square" rtlCol="0">
            <a:spAutoFit/>
          </a:bodyPr>
          <a:lstStyle/>
          <a:p>
            <a:r>
              <a:rPr lang="ru-RU" dirty="0" smtClean="0"/>
              <a:t>Показ состояния</a:t>
            </a:r>
            <a:endParaRPr lang="ru-RU" dirty="0"/>
          </a:p>
        </p:txBody>
      </p:sp>
      <p:sp>
        <p:nvSpPr>
          <p:cNvPr id="4" name="TextBox 3"/>
          <p:cNvSpPr txBox="1"/>
          <p:nvPr/>
        </p:nvSpPr>
        <p:spPr>
          <a:xfrm>
            <a:off x="8001024" y="4071942"/>
            <a:ext cx="1000132" cy="2308324"/>
          </a:xfrm>
          <a:prstGeom prst="rect">
            <a:avLst/>
          </a:prstGeom>
          <a:noFill/>
        </p:spPr>
        <p:txBody>
          <a:bodyPr wrap="square" rtlCol="0">
            <a:spAutoFit/>
          </a:bodyPr>
          <a:lstStyle/>
          <a:p>
            <a:r>
              <a:rPr lang="ru-RU" dirty="0" smtClean="0"/>
              <a:t>Щелкните левую кнопку мыши для продолжения</a:t>
            </a:r>
            <a:endParaRPr lang="ru-RU" dirty="0"/>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1142976" y="1214422"/>
            <a:ext cx="7072362" cy="5177622"/>
          </a:xfrm>
          <a:prstGeom prst="rect">
            <a:avLst/>
          </a:prstGeom>
          <a:noFill/>
          <a:ln w="9525">
            <a:noFill/>
            <a:miter lim="800000"/>
            <a:headEnd/>
            <a:tailEnd/>
          </a:ln>
          <a:effectLst/>
        </p:spPr>
      </p:pic>
      <p:sp>
        <p:nvSpPr>
          <p:cNvPr id="3" name="TextBox 2"/>
          <p:cNvSpPr txBox="1"/>
          <p:nvPr/>
        </p:nvSpPr>
        <p:spPr>
          <a:xfrm>
            <a:off x="2357422" y="571480"/>
            <a:ext cx="4500594" cy="369332"/>
          </a:xfrm>
          <a:prstGeom prst="rect">
            <a:avLst/>
          </a:prstGeom>
          <a:noFill/>
        </p:spPr>
        <p:txBody>
          <a:bodyPr wrap="square" rtlCol="0">
            <a:spAutoFit/>
          </a:bodyPr>
          <a:lstStyle/>
          <a:p>
            <a:r>
              <a:rPr lang="ru-RU" dirty="0" smtClean="0"/>
              <a:t>Щелкните «Готово» для возврата к списку</a:t>
            </a:r>
            <a:endParaRPr lang="ru-RU" dirty="0"/>
          </a:p>
        </p:txBody>
      </p:sp>
      <p:sp>
        <p:nvSpPr>
          <p:cNvPr id="4" name="Прямоугольник 3">
            <a:hlinkClick r:id="rId3" action="ppaction://hlinksldjump"/>
          </p:cNvPr>
          <p:cNvSpPr/>
          <p:nvPr/>
        </p:nvSpPr>
        <p:spPr>
          <a:xfrm>
            <a:off x="5786446" y="5929330"/>
            <a:ext cx="1000132"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srcRect/>
          <a:stretch>
            <a:fillRect/>
          </a:stretch>
        </p:blipFill>
        <p:spPr bwMode="auto">
          <a:xfrm>
            <a:off x="571472" y="1428736"/>
            <a:ext cx="7715304" cy="5197115"/>
          </a:xfrm>
          <a:prstGeom prst="rect">
            <a:avLst/>
          </a:prstGeom>
          <a:noFill/>
          <a:ln w="9525">
            <a:noFill/>
            <a:miter lim="800000"/>
            <a:headEnd/>
            <a:tailEnd/>
          </a:ln>
          <a:effectLst/>
        </p:spPr>
      </p:pic>
      <p:sp>
        <p:nvSpPr>
          <p:cNvPr id="3" name="TextBox 2"/>
          <p:cNvSpPr txBox="1"/>
          <p:nvPr/>
        </p:nvSpPr>
        <p:spPr>
          <a:xfrm>
            <a:off x="2786050" y="642918"/>
            <a:ext cx="3286148" cy="369332"/>
          </a:xfrm>
          <a:prstGeom prst="rect">
            <a:avLst/>
          </a:prstGeom>
          <a:noFill/>
        </p:spPr>
        <p:txBody>
          <a:bodyPr wrap="square" rtlCol="0">
            <a:spAutoFit/>
          </a:bodyPr>
          <a:lstStyle/>
          <a:p>
            <a:r>
              <a:rPr lang="ru-RU" dirty="0" smtClean="0"/>
              <a:t>Просмотр имеющихся файлов</a:t>
            </a:r>
            <a:endParaRPr lang="ru-RU" dirty="0"/>
          </a:p>
        </p:txBody>
      </p:sp>
      <p:sp>
        <p:nvSpPr>
          <p:cNvPr id="4" name="TextBox 3"/>
          <p:cNvSpPr txBox="1"/>
          <p:nvPr/>
        </p:nvSpPr>
        <p:spPr>
          <a:xfrm>
            <a:off x="7786710" y="857232"/>
            <a:ext cx="928694" cy="307777"/>
          </a:xfrm>
          <a:prstGeom prst="rect">
            <a:avLst/>
          </a:prstGeom>
          <a:noFill/>
        </p:spPr>
        <p:txBody>
          <a:bodyPr wrap="square" rtlCol="0">
            <a:spAutoFit/>
          </a:bodyPr>
          <a:lstStyle/>
          <a:p>
            <a:r>
              <a:rPr lang="ru-RU" sz="1400" dirty="0" smtClean="0"/>
              <a:t>закрыть</a:t>
            </a:r>
            <a:endParaRPr lang="ru-RU" sz="1400" dirty="0"/>
          </a:p>
        </p:txBody>
      </p:sp>
      <p:cxnSp>
        <p:nvCxnSpPr>
          <p:cNvPr id="6" name="Прямая со стрелкой 5"/>
          <p:cNvCxnSpPr/>
          <p:nvPr/>
        </p:nvCxnSpPr>
        <p:spPr>
          <a:xfrm rot="5400000">
            <a:off x="8036743" y="1321579"/>
            <a:ext cx="214314"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 name="Прямоугольник 6">
            <a:hlinkClick r:id="rId3" action="ppaction://hlinksldjump"/>
          </p:cNvPr>
          <p:cNvSpPr/>
          <p:nvPr/>
        </p:nvSpPr>
        <p:spPr>
          <a:xfrm>
            <a:off x="8037958" y="1500174"/>
            <a:ext cx="214314"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14414" y="142852"/>
            <a:ext cx="6926896" cy="175432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5400" dirty="0" smtClean="0">
                <a:ln>
                  <a:solidFill>
                    <a:srgbClr val="00B0F0"/>
                  </a:solidFill>
                </a:ln>
                <a:solidFill>
                  <a:srgbClr val="FF0000"/>
                </a:solidFill>
                <a:effectLst>
                  <a:glow rad="228600">
                    <a:schemeClr val="accent3">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Сведения о </a:t>
            </a:r>
            <a:r>
              <a:rPr lang="ru-RU" sz="5400" b="1" dirty="0" smtClean="0">
                <a:ln w="18000">
                  <a:solidFill>
                    <a:srgbClr val="00B0F0"/>
                  </a:solidFill>
                  <a:prstDash val="solid"/>
                  <a:miter lim="800000"/>
                </a:ln>
                <a:solidFill>
                  <a:srgbClr val="FF0000"/>
                </a:solidFill>
                <a:effectLst>
                  <a:glow rad="228600">
                    <a:schemeClr val="accent3">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системе</a:t>
            </a:r>
            <a:endParaRPr lang="ru-RU" sz="5400" dirty="0" smtClean="0">
              <a:ln w="18000">
                <a:solidFill>
                  <a:srgbClr val="00B0F0"/>
                </a:solidFill>
                <a:prstDash val="solid"/>
                <a:miter lim="800000"/>
              </a:ln>
              <a:solidFill>
                <a:srgbClr val="FF0000"/>
              </a:solidFill>
              <a:effectLst>
                <a:glow rad="228600">
                  <a:schemeClr val="accent3">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a:p>
            <a:pPr algn="ctr"/>
            <a:endParaRPr lang="ru-RU" sz="5400" b="1" cap="none" spc="0" dirty="0">
              <a:ln/>
              <a:solidFill>
                <a:schemeClr val="accent3"/>
              </a:solidFill>
              <a:effectLst/>
            </a:endParaRPr>
          </a:p>
        </p:txBody>
      </p:sp>
      <p:pic>
        <p:nvPicPr>
          <p:cNvPr id="4098" name="Picture 2"/>
          <p:cNvPicPr>
            <a:picLocks noChangeAspect="1" noChangeArrowheads="1"/>
          </p:cNvPicPr>
          <p:nvPr/>
        </p:nvPicPr>
        <p:blipFill>
          <a:blip r:embed="rId3"/>
          <a:srcRect/>
          <a:stretch>
            <a:fillRect/>
          </a:stretch>
        </p:blipFill>
        <p:spPr bwMode="auto">
          <a:xfrm>
            <a:off x="142844" y="1428736"/>
            <a:ext cx="5715000" cy="3810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7" name="Прямоугольник 6"/>
          <p:cNvSpPr/>
          <p:nvPr/>
        </p:nvSpPr>
        <p:spPr>
          <a:xfrm>
            <a:off x="5929322" y="1285860"/>
            <a:ext cx="3071834" cy="369331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ru-RU" dirty="0" smtClean="0"/>
              <a:t>«Сведения о системе» — это</a:t>
            </a:r>
            <a:endParaRPr lang="en-US" dirty="0" smtClean="0"/>
          </a:p>
          <a:p>
            <a:r>
              <a:rPr lang="ru-RU" dirty="0" smtClean="0"/>
              <a:t> корневой узел в дереве</a:t>
            </a:r>
            <a:endParaRPr lang="en-US" dirty="0" smtClean="0"/>
          </a:p>
          <a:p>
            <a:r>
              <a:rPr lang="ru-RU" dirty="0" smtClean="0"/>
              <a:t> категорий программы. </a:t>
            </a:r>
            <a:endParaRPr lang="en-US" dirty="0" smtClean="0"/>
          </a:p>
          <a:p>
            <a:r>
              <a:rPr lang="ru-RU" dirty="0" smtClean="0"/>
              <a:t>Когда он выделен, в </a:t>
            </a:r>
            <a:endParaRPr lang="en-US" dirty="0" smtClean="0"/>
          </a:p>
          <a:p>
            <a:r>
              <a:rPr lang="ru-RU" dirty="0" smtClean="0"/>
              <a:t>области сведений </a:t>
            </a:r>
            <a:endParaRPr lang="en-US" dirty="0" smtClean="0"/>
          </a:p>
          <a:p>
            <a:r>
              <a:rPr lang="ru-RU" dirty="0" smtClean="0"/>
              <a:t>отображаются данные </a:t>
            </a:r>
            <a:endParaRPr lang="en-US" dirty="0" smtClean="0"/>
          </a:p>
          <a:p>
            <a:r>
              <a:rPr lang="ru-RU" dirty="0" smtClean="0"/>
              <a:t>общего характера о </a:t>
            </a:r>
            <a:endParaRPr lang="en-US" dirty="0" smtClean="0"/>
          </a:p>
          <a:p>
            <a:r>
              <a:rPr lang="ru-RU" dirty="0" smtClean="0"/>
              <a:t>компьютере и его</a:t>
            </a:r>
            <a:endParaRPr lang="en-US" dirty="0" smtClean="0"/>
          </a:p>
          <a:p>
            <a:r>
              <a:rPr lang="ru-RU" dirty="0" smtClean="0"/>
              <a:t> операционной системе. </a:t>
            </a:r>
            <a:endParaRPr lang="en-US" dirty="0" smtClean="0"/>
          </a:p>
          <a:p>
            <a:r>
              <a:rPr lang="ru-RU" dirty="0" smtClean="0"/>
              <a:t>Здесь можно узнать</a:t>
            </a:r>
            <a:endParaRPr lang="en-US" dirty="0" smtClean="0"/>
          </a:p>
          <a:p>
            <a:r>
              <a:rPr lang="ru-RU" dirty="0" smtClean="0"/>
              <a:t> название операционной </a:t>
            </a:r>
            <a:endParaRPr lang="en-US" dirty="0" smtClean="0"/>
          </a:p>
          <a:p>
            <a:r>
              <a:rPr lang="ru-RU" dirty="0" smtClean="0"/>
              <a:t>системы, ее версию, </a:t>
            </a:r>
            <a:endParaRPr lang="en-US" dirty="0" smtClean="0"/>
          </a:p>
          <a:p>
            <a:r>
              <a:rPr lang="ru-RU" dirty="0" smtClean="0"/>
              <a:t>изготовителя ,</a:t>
            </a:r>
            <a:endParaRPr lang="en-US" dirty="0" smtClean="0"/>
          </a:p>
        </p:txBody>
      </p:sp>
      <p:sp>
        <p:nvSpPr>
          <p:cNvPr id="10" name="TextBox 9"/>
          <p:cNvSpPr txBox="1"/>
          <p:nvPr/>
        </p:nvSpPr>
        <p:spPr>
          <a:xfrm>
            <a:off x="2071670" y="5214950"/>
            <a:ext cx="5857884" cy="646331"/>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p>
            <a:r>
              <a:rPr lang="ru-RU" dirty="0" smtClean="0"/>
              <a:t>системного каталога. Кроме того, можно сверить</a:t>
            </a:r>
          </a:p>
          <a:p>
            <a:r>
              <a:rPr lang="ru-RU" dirty="0" smtClean="0"/>
              <a:t> версию BIOS, тип процессора и объем памяти.</a:t>
            </a:r>
            <a:endParaRPr lang="ru-RU" dirty="0"/>
          </a:p>
        </p:txBody>
      </p:sp>
      <p:sp>
        <p:nvSpPr>
          <p:cNvPr id="12" name="Прямоугольник 11"/>
          <p:cNvSpPr/>
          <p:nvPr/>
        </p:nvSpPr>
        <p:spPr>
          <a:xfrm>
            <a:off x="0" y="5214950"/>
            <a:ext cx="2060564" cy="369332"/>
          </a:xfrm>
          <a:prstGeom prst="rect">
            <a:avLst/>
          </a:prstGeom>
        </p:spPr>
        <p:style>
          <a:lnRef idx="1">
            <a:schemeClr val="dk1"/>
          </a:lnRef>
          <a:fillRef idx="2">
            <a:schemeClr val="dk1"/>
          </a:fillRef>
          <a:effectRef idx="1">
            <a:schemeClr val="dk1"/>
          </a:effectRef>
          <a:fontRef idx="minor">
            <a:schemeClr val="dk1"/>
          </a:fontRef>
        </p:style>
        <p:txBody>
          <a:bodyPr wrap="none">
            <a:spAutoFit/>
          </a:bodyPr>
          <a:lstStyle/>
          <a:p>
            <a:r>
              <a:rPr lang="ru-RU" dirty="0" smtClean="0"/>
              <a:t>местоположение </a:t>
            </a:r>
            <a:endParaRPr lang="en-US" dirty="0" smtClean="0"/>
          </a:p>
        </p:txBody>
      </p:sp>
      <p:sp>
        <p:nvSpPr>
          <p:cNvPr id="8" name="Стрелка влево 7">
            <a:hlinkClick r:id="rId4" action="ppaction://hlinksldjump"/>
          </p:cNvPr>
          <p:cNvSpPr/>
          <p:nvPr/>
        </p:nvSpPr>
        <p:spPr>
          <a:xfrm rot="246943">
            <a:off x="7093192" y="6154361"/>
            <a:ext cx="1714512" cy="642942"/>
          </a:xfrm>
          <a:prstGeom prst="leftArrow">
            <a:avLst>
              <a:gd name="adj1" fmla="val 50000"/>
              <a:gd name="adj2" fmla="val 1033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TextBox 8"/>
          <p:cNvSpPr txBox="1"/>
          <p:nvPr/>
        </p:nvSpPr>
        <p:spPr>
          <a:xfrm>
            <a:off x="8001024" y="6000768"/>
            <a:ext cx="1643074" cy="369332"/>
          </a:xfrm>
          <a:prstGeom prst="rect">
            <a:avLst/>
          </a:prstGeom>
          <a:noFill/>
        </p:spPr>
        <p:txBody>
          <a:bodyPr wrap="square" rtlCol="0">
            <a:spAutoFit/>
          </a:bodyPr>
          <a:lstStyle/>
          <a:p>
            <a:r>
              <a:rPr lang="ru-RU" dirty="0" smtClean="0"/>
              <a:t>назад</a:t>
            </a:r>
            <a:endParaRPr lang="ru-RU" dirty="0"/>
          </a:p>
        </p:txBody>
      </p:sp>
      <p:sp>
        <p:nvSpPr>
          <p:cNvPr id="11" name="Овал 10"/>
          <p:cNvSpPr/>
          <p:nvPr/>
        </p:nvSpPr>
        <p:spPr>
          <a:xfrm>
            <a:off x="1928794" y="2000240"/>
            <a:ext cx="3500462" cy="500066"/>
          </a:xfrm>
          <a:prstGeom prst="ellipse">
            <a:avLst/>
          </a:prstGeom>
          <a:noFill/>
          <a:ln cmpd="sng">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кругленный прямоугольник 12"/>
          <p:cNvSpPr/>
          <p:nvPr/>
        </p:nvSpPr>
        <p:spPr>
          <a:xfrm>
            <a:off x="5857884" y="3786190"/>
            <a:ext cx="2786082" cy="1357322"/>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15" name="Прямая со стрелкой 14"/>
          <p:cNvCxnSpPr/>
          <p:nvPr/>
        </p:nvCxnSpPr>
        <p:spPr>
          <a:xfrm rot="16200000" flipV="1">
            <a:off x="4321967" y="2607463"/>
            <a:ext cx="1857388" cy="1500198"/>
          </a:xfrm>
          <a:prstGeom prst="straightConnector1">
            <a:avLst/>
          </a:prstGeom>
          <a:ln w="28575" cmpd="sng">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Прямая со стрелкой 18"/>
          <p:cNvCxnSpPr/>
          <p:nvPr/>
        </p:nvCxnSpPr>
        <p:spPr>
          <a:xfrm>
            <a:off x="1928794" y="5429264"/>
            <a:ext cx="214314" cy="1588"/>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 name="Овал 19"/>
          <p:cNvSpPr/>
          <p:nvPr/>
        </p:nvSpPr>
        <p:spPr>
          <a:xfrm>
            <a:off x="2000232" y="3571876"/>
            <a:ext cx="2500330" cy="214314"/>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Скругленный прямоугольник 20"/>
          <p:cNvSpPr/>
          <p:nvPr/>
        </p:nvSpPr>
        <p:spPr>
          <a:xfrm>
            <a:off x="0" y="5143512"/>
            <a:ext cx="4429124" cy="428628"/>
          </a:xfrm>
          <a:prstGeom prst="roundRect">
            <a:avLst/>
          </a:prstGeom>
          <a:noFill/>
          <a:ln w="3492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cxnSp>
        <p:nvCxnSpPr>
          <p:cNvPr id="23" name="Прямая со стрелкой 22"/>
          <p:cNvCxnSpPr/>
          <p:nvPr/>
        </p:nvCxnSpPr>
        <p:spPr>
          <a:xfrm rot="5400000" flipH="1" flipV="1">
            <a:off x="2143108" y="4214818"/>
            <a:ext cx="1571636" cy="571504"/>
          </a:xfrm>
          <a:prstGeom prst="straightConnector1">
            <a:avLst/>
          </a:prstGeom>
          <a:ln w="22225">
            <a:solidFill>
              <a:srgbClr val="C00000"/>
            </a:solidFill>
            <a:tailEnd type="arrow"/>
          </a:ln>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ransition advClick="0" advTm="6114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4"/>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4"/>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4"/>
                                        </p:tgtEl>
                                        <p:attrNameLst>
                                          <p:attrName>ppt_y</p:attrName>
                                        </p:attrNameLst>
                                      </p:cBhvr>
                                      <p:tavLst>
                                        <p:tav tm="0">
                                          <p:val>
                                            <p:strVal val="#ppt_y"/>
                                          </p:val>
                                        </p:tav>
                                        <p:tav tm="100000">
                                          <p:val>
                                            <p:strVal val="#ppt_y"/>
                                          </p:val>
                                        </p:tav>
                                      </p:tavLst>
                                    </p:anim>
                                  </p:childTnLst>
                                </p:cTn>
                              </p:par>
                            </p:childTnLst>
                          </p:cTn>
                        </p:par>
                        <p:par>
                          <p:cTn id="11" fill="hold">
                            <p:stCondLst>
                              <p:cond delay="1000"/>
                            </p:stCondLst>
                            <p:childTnLst>
                              <p:par>
                                <p:cTn id="12" presetID="20" presetClass="entr" presetSubtype="0" fill="hold" nodeType="afterEffect">
                                  <p:stCondLst>
                                    <p:cond delay="0"/>
                                  </p:stCondLst>
                                  <p:childTnLst>
                                    <p:set>
                                      <p:cBhvr>
                                        <p:cTn id="13" dur="1" fill="hold">
                                          <p:stCondLst>
                                            <p:cond delay="0"/>
                                          </p:stCondLst>
                                        </p:cTn>
                                        <p:tgtEl>
                                          <p:spTgt spid="4098"/>
                                        </p:tgtEl>
                                        <p:attrNameLst>
                                          <p:attrName>style.visibility</p:attrName>
                                        </p:attrNameLst>
                                      </p:cBhvr>
                                      <p:to>
                                        <p:strVal val="visible"/>
                                      </p:to>
                                    </p:set>
                                    <p:animEffect transition="in" filter="wedge">
                                      <p:cBhvr>
                                        <p:cTn id="14" dur="1000"/>
                                        <p:tgtEl>
                                          <p:spTgt spid="4098"/>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1000"/>
                                        <p:tgtEl>
                                          <p:spTgt spid="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1000"/>
                                        <p:tgtEl>
                                          <p:spTgt spid="1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10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checkerboard(across)">
                                      <p:cBhvr>
                                        <p:cTn id="30" dur="1000"/>
                                        <p:tgtEl>
                                          <p:spTgt spid="11"/>
                                        </p:tgtEl>
                                      </p:cBhvr>
                                    </p:animEffect>
                                  </p:childTnLst>
                                </p:cTn>
                              </p:par>
                              <p:par>
                                <p:cTn id="31" presetID="5" presetClass="entr" presetSubtype="1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checkerboard(across)">
                                      <p:cBhvr>
                                        <p:cTn id="33" dur="1000"/>
                                        <p:tgtEl>
                                          <p:spTgt spid="20"/>
                                        </p:tgtEl>
                                      </p:cBhvr>
                                    </p:animEffect>
                                  </p:childTnLst>
                                </p:cTn>
                              </p:par>
                              <p:par>
                                <p:cTn id="34" presetID="5" presetClass="entr" presetSubtype="10" fill="hold" nodeType="with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checkerboard(across)">
                                      <p:cBhvr>
                                        <p:cTn id="36" dur="1000"/>
                                        <p:tgtEl>
                                          <p:spTgt spid="23"/>
                                        </p:tgtEl>
                                      </p:cBhvr>
                                    </p:animEffect>
                                  </p:childTnLst>
                                </p:cTn>
                              </p:par>
                              <p:par>
                                <p:cTn id="37" presetID="5" presetClass="entr" presetSubtype="10"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checkerboard(across)">
                                      <p:cBhvr>
                                        <p:cTn id="39" dur="1000"/>
                                        <p:tgtEl>
                                          <p:spTgt spid="21"/>
                                        </p:tgtEl>
                                      </p:cBhvr>
                                    </p:animEffect>
                                  </p:childTnLst>
                                </p:cTn>
                              </p:par>
                              <p:par>
                                <p:cTn id="40" presetID="5" presetClass="entr" presetSubtype="10" fill="hold"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checkerboard(across)">
                                      <p:cBhvr>
                                        <p:cTn id="42" dur="1000"/>
                                        <p:tgtEl>
                                          <p:spTgt spid="15"/>
                                        </p:tgtEl>
                                      </p:cBhvr>
                                    </p:animEffect>
                                  </p:childTnLst>
                                </p:cTn>
                              </p:par>
                              <p:par>
                                <p:cTn id="43" presetID="5" presetClass="entr" presetSubtype="1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checkerboard(across)">
                                      <p:cBhvr>
                                        <p:cTn id="45" dur="1000"/>
                                        <p:tgtEl>
                                          <p:spTgt spid="13"/>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grpId="0" nodeType="click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dissolve">
                                      <p:cBhvr>
                                        <p:cTn id="50" dur="1000"/>
                                        <p:tgtEl>
                                          <p:spTgt spid="8"/>
                                        </p:tgtEl>
                                      </p:cBhvr>
                                    </p:animEffect>
                                  </p:childTnLst>
                                </p:cTn>
                              </p:par>
                              <p:par>
                                <p:cTn id="51" presetID="9" presetClass="entr" presetSubtype="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dissolve">
                                      <p:cBhvr>
                                        <p:cTn id="53"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10" grpId="0" animBg="1"/>
      <p:bldP spid="12" grpId="0" animBg="1"/>
      <p:bldP spid="8" grpId="0" animBg="1"/>
      <p:bldP spid="9" grpId="0"/>
      <p:bldP spid="11" grpId="0" animBg="1"/>
      <p:bldP spid="13" grpId="0" animBg="1"/>
      <p:bldP spid="20" grpId="0" animBg="1"/>
      <p:bldP spid="21"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00166" y="0"/>
            <a:ext cx="6392840" cy="1754326"/>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5400" b="1" dirty="0" smtClean="0">
                <a:ln w="18000">
                  <a:solidFill>
                    <a:schemeClr val="accent2">
                      <a:satMod val="140000"/>
                    </a:schemeClr>
                  </a:solidFill>
                  <a:prstDash val="solid"/>
                  <a:miter lim="800000"/>
                </a:ln>
                <a:solidFill>
                  <a:srgbClr val="FF0000"/>
                </a:solidFill>
                <a:effectLst>
                  <a:glow rad="139700">
                    <a:schemeClr val="accent4">
                      <a:satMod val="175000"/>
                      <a:alpha val="40000"/>
                    </a:schemeClr>
                  </a:glow>
                  <a:outerShdw blurRad="50800" dist="38100" algn="l" rotWithShape="0">
                    <a:prstClr val="black">
                      <a:alpha val="40000"/>
                    </a:prstClr>
                  </a:outerShdw>
                  <a:reflection blurRad="6350" stA="60000" endA="900" endPos="58000" dir="5400000" sy="-100000" algn="bl" rotWithShape="0"/>
                </a:effectLst>
              </a:rPr>
              <a:t>Таблица символов</a:t>
            </a:r>
          </a:p>
          <a:p>
            <a:pPr algn="ctr"/>
            <a:endParaRPr lang="ru-RU" sz="5400" b="1" cap="none" spc="0" dirty="0">
              <a:ln/>
              <a:solidFill>
                <a:schemeClr val="accent3"/>
              </a:solidFill>
              <a:effectLst/>
            </a:endParaRPr>
          </a:p>
        </p:txBody>
      </p:sp>
      <p:sp>
        <p:nvSpPr>
          <p:cNvPr id="5" name="TextBox 4"/>
          <p:cNvSpPr txBox="1"/>
          <p:nvPr/>
        </p:nvSpPr>
        <p:spPr>
          <a:xfrm>
            <a:off x="4786314" y="1643050"/>
            <a:ext cx="3929090" cy="2246769"/>
          </a:xfrm>
          <a:prstGeom prst="rect">
            <a:avLst/>
          </a:prstGeom>
          <a:blipFill>
            <a:blip r:embed="rId3"/>
            <a:tile tx="0" ty="0" sx="100000" sy="100000" flip="none" algn="tl"/>
          </a:blipFill>
        </p:spPr>
        <p:txBody>
          <a:bodyPr wrap="square" rtlCol="0">
            <a:spAutoFit/>
          </a:bodyPr>
          <a:lstStyle/>
          <a:p>
            <a:r>
              <a:rPr lang="ru-RU" sz="2000" i="1" dirty="0" smtClean="0">
                <a:solidFill>
                  <a:schemeClr val="bg2">
                    <a:lumMod val="75000"/>
                  </a:schemeClr>
                </a:solidFill>
              </a:rPr>
              <a:t>Таблица символов используется для вставки в документы специальных символов, таких как знак торговой марки, математические символы из наборов символов других языков.</a:t>
            </a:r>
            <a:endParaRPr lang="ru-RU" sz="2000" i="1" dirty="0">
              <a:solidFill>
                <a:schemeClr val="bg2">
                  <a:lumMod val="75000"/>
                </a:schemeClr>
              </a:solidFill>
            </a:endParaRPr>
          </a:p>
        </p:txBody>
      </p:sp>
      <p:sp>
        <p:nvSpPr>
          <p:cNvPr id="6" name="Стрелка влево 5">
            <a:hlinkClick r:id="rId4" action="ppaction://hlinksldjump"/>
          </p:cNvPr>
          <p:cNvSpPr/>
          <p:nvPr/>
        </p:nvSpPr>
        <p:spPr>
          <a:xfrm rot="246943">
            <a:off x="6715140" y="5786454"/>
            <a:ext cx="1714512" cy="642942"/>
          </a:xfrm>
          <a:prstGeom prst="leftArrow">
            <a:avLst>
              <a:gd name="adj1" fmla="val 50000"/>
              <a:gd name="adj2" fmla="val 1033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7643802" y="5643578"/>
            <a:ext cx="1500198" cy="369332"/>
          </a:xfrm>
          <a:prstGeom prst="rect">
            <a:avLst/>
          </a:prstGeom>
          <a:noFill/>
        </p:spPr>
        <p:txBody>
          <a:bodyPr wrap="square" rtlCol="0">
            <a:spAutoFit/>
          </a:bodyPr>
          <a:lstStyle/>
          <a:p>
            <a:r>
              <a:rPr lang="ru-RU" dirty="0" smtClean="0"/>
              <a:t>назад</a:t>
            </a:r>
            <a:endParaRPr lang="ru-RU" dirty="0"/>
          </a:p>
        </p:txBody>
      </p:sp>
      <p:pic>
        <p:nvPicPr>
          <p:cNvPr id="1026" name="Picture 2" descr="C:\Documents and Settings\OEM\Мои документы\Мои рисунки\2.JPG"/>
          <p:cNvPicPr>
            <a:picLocks noChangeAspect="1" noChangeArrowheads="1"/>
          </p:cNvPicPr>
          <p:nvPr/>
        </p:nvPicPr>
        <p:blipFill>
          <a:blip r:embed="rId5"/>
          <a:srcRect/>
          <a:stretch>
            <a:fillRect/>
          </a:stretch>
        </p:blipFill>
        <p:spPr bwMode="auto">
          <a:xfrm>
            <a:off x="285720" y="1357298"/>
            <a:ext cx="4389151" cy="3643338"/>
          </a:xfrm>
          <a:prstGeom prst="rect">
            <a:avLst/>
          </a:prstGeom>
          <a:noFill/>
        </p:spPr>
      </p:pic>
    </p:spTree>
    <p:custDataLst>
      <p:tags r:id="rId1"/>
    </p:custDataLst>
  </p:cSld>
  <p:clrMapOvr>
    <a:masterClrMapping/>
  </p:clrMapOvr>
  <p:transition advClick="0" advTm="609930">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1000"/>
                                        <p:tgtEl>
                                          <p:spTgt spid="3"/>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plus(in)">
                                      <p:cBhvr>
                                        <p:cTn id="10" dur="1000"/>
                                        <p:tgtEl>
                                          <p:spTgt spid="5"/>
                                        </p:tgtEl>
                                      </p:cBhvr>
                                    </p:animEffect>
                                  </p:childTnLst>
                                </p:cTn>
                              </p:par>
                              <p:par>
                                <p:cTn id="11" presetID="15"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7"/>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6" grpId="0" animBg="1"/>
      <p:bldP spid="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214290"/>
            <a:ext cx="8323112" cy="584775"/>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ru-RU" sz="3200" b="1" dirty="0" smtClean="0">
                <a:ln/>
                <a:solidFill>
                  <a:schemeClr val="accent3"/>
                </a:solidFill>
              </a:rPr>
              <a:t>Мастер переноса файлов и параметров</a:t>
            </a:r>
            <a:endParaRPr lang="ru-RU" sz="3200" b="1" cap="none" spc="0" dirty="0">
              <a:ln/>
              <a:solidFill>
                <a:schemeClr val="accent3"/>
              </a:solidFill>
              <a:effectLst/>
            </a:endParaRPr>
          </a:p>
        </p:txBody>
      </p:sp>
      <p:pic>
        <p:nvPicPr>
          <p:cNvPr id="6146" name="Picture 2"/>
          <p:cNvPicPr>
            <a:picLocks noChangeAspect="1" noChangeArrowheads="1"/>
          </p:cNvPicPr>
          <p:nvPr/>
        </p:nvPicPr>
        <p:blipFill>
          <a:blip r:embed="rId3"/>
          <a:srcRect/>
          <a:stretch>
            <a:fillRect/>
          </a:stretch>
        </p:blipFill>
        <p:spPr bwMode="auto">
          <a:xfrm>
            <a:off x="285720" y="714356"/>
            <a:ext cx="5214975" cy="34290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5" name="TextBox 4"/>
          <p:cNvSpPr txBox="1"/>
          <p:nvPr/>
        </p:nvSpPr>
        <p:spPr>
          <a:xfrm>
            <a:off x="214282" y="4143380"/>
            <a:ext cx="4286248" cy="2554545"/>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r>
              <a:rPr lang="ru-RU" sz="1600" dirty="0" smtClean="0"/>
              <a:t>Мастер переноса файлов и параметров помогает перемещать файлы данных и личные настройки со старого компьютера на новый без необходимости повторения на новом компьютере действий по настройке, выполненных на старом компьютере. Например, со старого компьютера на новый можно перенести личные свойства экрана, параметры папок и</a:t>
            </a:r>
            <a:endParaRPr lang="ru-RU" sz="1600" dirty="0"/>
          </a:p>
        </p:txBody>
      </p:sp>
      <p:sp>
        <p:nvSpPr>
          <p:cNvPr id="6" name="TextBox 5"/>
          <p:cNvSpPr txBox="1"/>
          <p:nvPr/>
        </p:nvSpPr>
        <p:spPr>
          <a:xfrm>
            <a:off x="4429124" y="4143380"/>
            <a:ext cx="4500562" cy="2677656"/>
          </a:xfrm>
          <a:prstGeom prst="rect">
            <a:avLst/>
          </a:prstGeom>
        </p:spPr>
        <p:style>
          <a:lnRef idx="0">
            <a:schemeClr val="accent4"/>
          </a:lnRef>
          <a:fillRef idx="3">
            <a:schemeClr val="accent4"/>
          </a:fillRef>
          <a:effectRef idx="3">
            <a:schemeClr val="accent4"/>
          </a:effectRef>
          <a:fontRef idx="minor">
            <a:schemeClr val="lt1"/>
          </a:fontRef>
        </p:style>
        <p:txBody>
          <a:bodyPr wrap="square" rtlCol="0">
            <a:spAutoFit/>
          </a:bodyPr>
          <a:lstStyle/>
          <a:p>
            <a:pPr algn="just"/>
            <a:r>
              <a:rPr lang="ru-RU" sz="1400" dirty="0" smtClean="0"/>
              <a:t>панели задач, настройки обозревателя Интернета и электронной почты. Данный мастер также перемещает некоторые файлы или целые папки, такие как «Мои документы», «Мои рисунки» и «Избранное». При перемещении свойств программ с помощью мастера переноса файлов и параметров переноса паролей не происходит. Эта функциональная возможность мастера переноса файлов и параметров помогает сохранить конфиденциальность паролей.</a:t>
            </a:r>
          </a:p>
          <a:p>
            <a:endParaRPr lang="ru-RU" sz="1400" dirty="0"/>
          </a:p>
        </p:txBody>
      </p:sp>
      <p:sp>
        <p:nvSpPr>
          <p:cNvPr id="9" name="TextBox 8"/>
          <p:cNvSpPr txBox="1"/>
          <p:nvPr/>
        </p:nvSpPr>
        <p:spPr>
          <a:xfrm>
            <a:off x="5857884" y="1142984"/>
            <a:ext cx="2571768" cy="369332"/>
          </a:xfrm>
          <a:prstGeom prst="rect">
            <a:avLst/>
          </a:prstGeom>
          <a:noFill/>
        </p:spPr>
        <p:txBody>
          <a:bodyPr wrap="square" rtlCol="0">
            <a:spAutoFit/>
          </a:bodyPr>
          <a:lstStyle/>
          <a:p>
            <a:r>
              <a:rPr lang="ru-RU" dirty="0" smtClean="0"/>
              <a:t>Нажмите «</a:t>
            </a:r>
            <a:r>
              <a:rPr lang="ru-RU" dirty="0" smtClean="0">
                <a:solidFill>
                  <a:srgbClr val="47734B"/>
                </a:solidFill>
              </a:rPr>
              <a:t>Далее</a:t>
            </a:r>
            <a:r>
              <a:rPr lang="ru-RU" dirty="0" smtClean="0"/>
              <a:t>»</a:t>
            </a:r>
            <a:endParaRPr lang="ru-RU" dirty="0"/>
          </a:p>
        </p:txBody>
      </p:sp>
      <p:sp>
        <p:nvSpPr>
          <p:cNvPr id="10" name="Прямоугольник 9">
            <a:hlinkClick r:id="rId4" action="ppaction://hlinksldjump"/>
          </p:cNvPr>
          <p:cNvSpPr/>
          <p:nvPr/>
        </p:nvSpPr>
        <p:spPr>
          <a:xfrm>
            <a:off x="3714744" y="3857628"/>
            <a:ext cx="714380"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10110">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checkerboard(across)">
                                      <p:cBhvr>
                                        <p:cTn id="12" dur="1000"/>
                                        <p:tgtEl>
                                          <p:spTgt spid="6146"/>
                                        </p:tgtEl>
                                      </p:cBhvr>
                                    </p:animEffect>
                                  </p:childTnLst>
                                </p:cTn>
                              </p:par>
                            </p:childTnLst>
                          </p:cTn>
                        </p:par>
                      </p:childTnLst>
                    </p:cTn>
                  </p:par>
                  <p:par>
                    <p:cTn id="13" fill="hold">
                      <p:stCondLst>
                        <p:cond delay="indefinite"/>
                      </p:stCondLst>
                      <p:childTnLst>
                        <p:par>
                          <p:cTn id="14" fill="hold">
                            <p:stCondLst>
                              <p:cond delay="0"/>
                            </p:stCondLst>
                            <p:childTnLst>
                              <p:par>
                                <p:cTn id="15" presetID="15"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1000" fill="hold"/>
                                        <p:tgtEl>
                                          <p:spTgt spid="5"/>
                                        </p:tgtEl>
                                        <p:attrNameLst>
                                          <p:attrName>ppt_w</p:attrName>
                                        </p:attrNameLst>
                                      </p:cBhvr>
                                      <p:tavLst>
                                        <p:tav tm="0">
                                          <p:val>
                                            <p:fltVal val="0"/>
                                          </p:val>
                                        </p:tav>
                                        <p:tav tm="100000">
                                          <p:val>
                                            <p:strVal val="#ppt_w"/>
                                          </p:val>
                                        </p:tav>
                                      </p:tavLst>
                                    </p:anim>
                                    <p:anim calcmode="lin" valueType="num">
                                      <p:cBhvr>
                                        <p:cTn id="18" dur="1000" fill="hold"/>
                                        <p:tgtEl>
                                          <p:spTgt spid="5"/>
                                        </p:tgtEl>
                                        <p:attrNameLst>
                                          <p:attrName>ppt_h</p:attrName>
                                        </p:attrNameLst>
                                      </p:cBhvr>
                                      <p:tavLst>
                                        <p:tav tm="0">
                                          <p:val>
                                            <p:fltVal val="0"/>
                                          </p:val>
                                        </p:tav>
                                        <p:tav tm="100000">
                                          <p:val>
                                            <p:strVal val="#ppt_h"/>
                                          </p:val>
                                        </p:tav>
                                      </p:tavLst>
                                    </p:anim>
                                    <p:anim calcmode="lin" valueType="num">
                                      <p:cBhvr>
                                        <p:cTn id="19"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0" dur="1000" fill="hold"/>
                                        <p:tgtEl>
                                          <p:spTgt spid="5"/>
                                        </p:tgtEl>
                                        <p:attrNameLst>
                                          <p:attrName>ppt_y</p:attrName>
                                        </p:attrNameLst>
                                      </p:cBhvr>
                                      <p:tavLst>
                                        <p:tav tm="0" fmla="#ppt_y+(sin(-2*pi*(1-$))*-#ppt_x+cos(-2*pi*(1-$))*(1-#ppt_y))*(1-$)">
                                          <p:val>
                                            <p:fltVal val="0"/>
                                          </p:val>
                                        </p:tav>
                                        <p:tav tm="100000">
                                          <p:val>
                                            <p:fltVal val="1"/>
                                          </p:val>
                                        </p:tav>
                                      </p:tavLst>
                                    </p:anim>
                                  </p:childTnLst>
                                </p:cTn>
                              </p:par>
                              <p:par>
                                <p:cTn id="21" presetID="15"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26"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290">
                                          <p:stCondLst>
                                            <p:cond delay="0"/>
                                          </p:stCondLst>
                                        </p:cTn>
                                        <p:tgtEl>
                                          <p:spTgt spid="9"/>
                                        </p:tgtEl>
                                      </p:cBhvr>
                                    </p:animEffect>
                                    <p:anim calcmode="lin" valueType="num">
                                      <p:cBhvr>
                                        <p:cTn id="32" dur="911"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3" dur="332"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4" dur="332" tmFilter="0, 0; 0.125,0.2665; 0.25,0.4; 0.375,0.465; 0.5,0.5;  0.625,0.535; 0.75,0.6; 0.875,0.7335; 1,1">
                                          <p:stCondLst>
                                            <p:cond delay="332"/>
                                          </p:stCondLst>
                                        </p:cTn>
                                        <p:tgtEl>
                                          <p:spTgt spid="9"/>
                                        </p:tgtEl>
                                        <p:attrNameLst>
                                          <p:attrName>ppt_y</p:attrName>
                                        </p:attrNameLst>
                                      </p:cBhvr>
                                      <p:tavLst>
                                        <p:tav tm="0" fmla="#ppt_y-sin(pi*$)/9">
                                          <p:val>
                                            <p:fltVal val="0"/>
                                          </p:val>
                                        </p:tav>
                                        <p:tav tm="100000">
                                          <p:val>
                                            <p:fltVal val="1"/>
                                          </p:val>
                                        </p:tav>
                                      </p:tavLst>
                                    </p:anim>
                                    <p:anim calcmode="lin" valueType="num">
                                      <p:cBhvr>
                                        <p:cTn id="35" dur="166" tmFilter="0, 0; 0.125,0.2665; 0.25,0.4; 0.375,0.465; 0.5,0.5;  0.625,0.535; 0.75,0.6; 0.875,0.7335; 1,1">
                                          <p:stCondLst>
                                            <p:cond delay="662"/>
                                          </p:stCondLst>
                                        </p:cTn>
                                        <p:tgtEl>
                                          <p:spTgt spid="9"/>
                                        </p:tgtEl>
                                        <p:attrNameLst>
                                          <p:attrName>ppt_y</p:attrName>
                                        </p:attrNameLst>
                                      </p:cBhvr>
                                      <p:tavLst>
                                        <p:tav tm="0" fmla="#ppt_y-sin(pi*$)/27">
                                          <p:val>
                                            <p:fltVal val="0"/>
                                          </p:val>
                                        </p:tav>
                                        <p:tav tm="100000">
                                          <p:val>
                                            <p:fltVal val="1"/>
                                          </p:val>
                                        </p:tav>
                                      </p:tavLst>
                                    </p:anim>
                                    <p:anim calcmode="lin" valueType="num">
                                      <p:cBhvr>
                                        <p:cTn id="36" dur="82" tmFilter="0, 0; 0.125,0.2665; 0.25,0.4; 0.375,0.465; 0.5,0.5;  0.625,0.535; 0.75,0.6; 0.875,0.7335; 1,1">
                                          <p:stCondLst>
                                            <p:cond delay="828"/>
                                          </p:stCondLst>
                                        </p:cTn>
                                        <p:tgtEl>
                                          <p:spTgt spid="9"/>
                                        </p:tgtEl>
                                        <p:attrNameLst>
                                          <p:attrName>ppt_y</p:attrName>
                                        </p:attrNameLst>
                                      </p:cBhvr>
                                      <p:tavLst>
                                        <p:tav tm="0" fmla="#ppt_y-sin(pi*$)/81">
                                          <p:val>
                                            <p:fltVal val="0"/>
                                          </p:val>
                                        </p:tav>
                                        <p:tav tm="100000">
                                          <p:val>
                                            <p:fltVal val="1"/>
                                          </p:val>
                                        </p:tav>
                                      </p:tavLst>
                                    </p:anim>
                                    <p:animScale>
                                      <p:cBhvr>
                                        <p:cTn id="37" dur="13">
                                          <p:stCondLst>
                                            <p:cond delay="325"/>
                                          </p:stCondLst>
                                        </p:cTn>
                                        <p:tgtEl>
                                          <p:spTgt spid="9"/>
                                        </p:tgtEl>
                                      </p:cBhvr>
                                      <p:to x="100000" y="60000"/>
                                    </p:animScale>
                                    <p:animScale>
                                      <p:cBhvr>
                                        <p:cTn id="38" dur="83" decel="50000">
                                          <p:stCondLst>
                                            <p:cond delay="338"/>
                                          </p:stCondLst>
                                        </p:cTn>
                                        <p:tgtEl>
                                          <p:spTgt spid="9"/>
                                        </p:tgtEl>
                                      </p:cBhvr>
                                      <p:to x="100000" y="100000"/>
                                    </p:animScale>
                                    <p:animScale>
                                      <p:cBhvr>
                                        <p:cTn id="39" dur="13">
                                          <p:stCondLst>
                                            <p:cond delay="656"/>
                                          </p:stCondLst>
                                        </p:cTn>
                                        <p:tgtEl>
                                          <p:spTgt spid="9"/>
                                        </p:tgtEl>
                                      </p:cBhvr>
                                      <p:to x="100000" y="80000"/>
                                    </p:animScale>
                                    <p:animScale>
                                      <p:cBhvr>
                                        <p:cTn id="40" dur="83" decel="50000">
                                          <p:stCondLst>
                                            <p:cond delay="669"/>
                                          </p:stCondLst>
                                        </p:cTn>
                                        <p:tgtEl>
                                          <p:spTgt spid="9"/>
                                        </p:tgtEl>
                                      </p:cBhvr>
                                      <p:to x="100000" y="100000"/>
                                    </p:animScale>
                                    <p:animScale>
                                      <p:cBhvr>
                                        <p:cTn id="41" dur="13">
                                          <p:stCondLst>
                                            <p:cond delay="821"/>
                                          </p:stCondLst>
                                        </p:cTn>
                                        <p:tgtEl>
                                          <p:spTgt spid="9"/>
                                        </p:tgtEl>
                                      </p:cBhvr>
                                      <p:to x="100000" y="90000"/>
                                    </p:animScale>
                                    <p:animScale>
                                      <p:cBhvr>
                                        <p:cTn id="42" dur="83" decel="50000">
                                          <p:stCondLst>
                                            <p:cond delay="834"/>
                                          </p:stCondLst>
                                        </p:cTn>
                                        <p:tgtEl>
                                          <p:spTgt spid="9"/>
                                        </p:tgtEl>
                                      </p:cBhvr>
                                      <p:to x="100000" y="100000"/>
                                    </p:animScale>
                                    <p:animScale>
                                      <p:cBhvr>
                                        <p:cTn id="43" dur="13">
                                          <p:stCondLst>
                                            <p:cond delay="904"/>
                                          </p:stCondLst>
                                        </p:cTn>
                                        <p:tgtEl>
                                          <p:spTgt spid="9"/>
                                        </p:tgtEl>
                                      </p:cBhvr>
                                      <p:to x="100000" y="95000"/>
                                    </p:animScale>
                                    <p:animScale>
                                      <p:cBhvr>
                                        <p:cTn id="44" dur="83" decel="50000">
                                          <p:stCondLst>
                                            <p:cond delay="917"/>
                                          </p:stCondLst>
                                        </p:cTn>
                                        <p:tgtEl>
                                          <p:spTgt spid="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6" grpId="0" animBg="1"/>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428596" y="1142984"/>
            <a:ext cx="8358246" cy="5574808"/>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857224" y="285728"/>
            <a:ext cx="7572428" cy="646331"/>
          </a:xfrm>
          <a:prstGeom prst="rect">
            <a:avLst/>
          </a:prstGeom>
          <a:noFill/>
        </p:spPr>
        <p:txBody>
          <a:bodyPr wrap="square" rtlCol="0">
            <a:spAutoFit/>
          </a:bodyPr>
          <a:lstStyle/>
          <a:p>
            <a:r>
              <a:rPr lang="ru-RU" dirty="0" smtClean="0"/>
              <a:t>В данном случае, переключатель оставляем стандартный, нажимаем «Далее»</a:t>
            </a:r>
            <a:endParaRPr lang="ru-RU" dirty="0"/>
          </a:p>
        </p:txBody>
      </p:sp>
      <p:sp>
        <p:nvSpPr>
          <p:cNvPr id="4" name="Прямоугольник 3">
            <a:hlinkClick r:id="rId3" action="ppaction://hlinksldjump"/>
          </p:cNvPr>
          <p:cNvSpPr/>
          <p:nvPr/>
        </p:nvSpPr>
        <p:spPr>
          <a:xfrm>
            <a:off x="6000760" y="6215082"/>
            <a:ext cx="1143008"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Прямоугольник 4">
            <a:hlinkClick r:id="rId4" action="ppaction://hlinksldjump"/>
          </p:cNvPr>
          <p:cNvSpPr/>
          <p:nvPr/>
        </p:nvSpPr>
        <p:spPr>
          <a:xfrm>
            <a:off x="4730116" y="6230322"/>
            <a:ext cx="1143008"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4282" y="214290"/>
            <a:ext cx="8748629" cy="707886"/>
          </a:xfrm>
          <a:prstGeom prst="rect">
            <a:avLst/>
          </a:prstGeom>
        </p:spPr>
        <p:style>
          <a:lnRef idx="1">
            <a:schemeClr val="dk1"/>
          </a:lnRef>
          <a:fillRef idx="3">
            <a:schemeClr val="dk1"/>
          </a:fillRef>
          <a:effectRef idx="2">
            <a:schemeClr val="dk1"/>
          </a:effectRef>
          <a:fontRef idx="minor">
            <a:schemeClr val="lt1"/>
          </a:fontRef>
        </p:style>
        <p:txBody>
          <a:bodyPr wrap="square" lIns="91440" tIns="45720" rIns="91440" bIns="45720">
            <a:spAutoFit/>
            <a:scene3d>
              <a:camera prst="perspectiveAbove"/>
              <a:lightRig rig="threePt" dir="t"/>
            </a:scene3d>
            <a:sp3d extrusionH="57150">
              <a:bevelT w="38100" h="38100" prst="convex"/>
            </a:sp3d>
          </a:bodyPr>
          <a:lstStyle/>
          <a:p>
            <a:pPr algn="ctr"/>
            <a:r>
              <a:rPr lang="ru-RU" sz="2000"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Доступ к служебным программам ОС </a:t>
            </a:r>
            <a:r>
              <a:rPr lang="en-US" sz="2000" i="1"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Windows</a:t>
            </a:r>
            <a:r>
              <a:rPr lang="ru-RU" sz="2000"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 осуществляется с помощью команд меню</a:t>
            </a:r>
            <a:endParaRPr lang="ru-RU" sz="2000" dirty="0">
              <a:ln w="18415" cmpd="sng">
                <a:solidFill>
                  <a:srgbClr val="FFFFFF"/>
                </a:solidFill>
                <a:prstDash val="solid"/>
              </a:ln>
              <a:solidFill>
                <a:srgbClr val="C00000"/>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p:txBody>
      </p:sp>
      <p:sp>
        <p:nvSpPr>
          <p:cNvPr id="5" name="Прямоугольник 4"/>
          <p:cNvSpPr/>
          <p:nvPr/>
        </p:nvSpPr>
        <p:spPr>
          <a:xfrm>
            <a:off x="1428728" y="1000108"/>
            <a:ext cx="6000792" cy="369332"/>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Пуск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Программы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Стандартные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Служебные</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6" name="Рисунок 5" descr="1.jpg"/>
          <p:cNvPicPr>
            <a:picLocks/>
          </p:cNvPicPr>
          <p:nvPr/>
        </p:nvPicPr>
        <p:blipFill>
          <a:blip r:embed="rId3"/>
          <a:stretch>
            <a:fillRect/>
          </a:stretch>
        </p:blipFill>
        <p:spPr>
          <a:xfrm>
            <a:off x="428596" y="1285860"/>
            <a:ext cx="8280000" cy="5220000"/>
          </a:xfrm>
          <a:prstGeom prst="rect">
            <a:avLst/>
          </a:prstGeom>
        </p:spPr>
      </p:pic>
      <p:sp>
        <p:nvSpPr>
          <p:cNvPr id="7" name="Прямоугольник 6">
            <a:hlinkClick r:id="rId4" action="ppaction://hlinksldjump"/>
          </p:cNvPr>
          <p:cNvSpPr/>
          <p:nvPr/>
        </p:nvSpPr>
        <p:spPr>
          <a:xfrm>
            <a:off x="642910" y="4726034"/>
            <a:ext cx="1643074" cy="203163"/>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6060"/>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srcRect/>
          <a:stretch>
            <a:fillRect/>
          </a:stretch>
        </p:blipFill>
        <p:spPr bwMode="auto">
          <a:xfrm>
            <a:off x="928662" y="1357298"/>
            <a:ext cx="7572428" cy="5347645"/>
          </a:xfrm>
          <a:prstGeom prst="rect">
            <a:avLst/>
          </a:prstGeom>
          <a:noFill/>
          <a:ln w="9525">
            <a:noFill/>
            <a:miter lim="800000"/>
            <a:headEnd/>
            <a:tailEnd/>
          </a:ln>
          <a:effectLst/>
        </p:spPr>
      </p:pic>
      <p:sp>
        <p:nvSpPr>
          <p:cNvPr id="3" name="TextBox 2"/>
          <p:cNvSpPr txBox="1"/>
          <p:nvPr/>
        </p:nvSpPr>
        <p:spPr>
          <a:xfrm>
            <a:off x="500034" y="214290"/>
            <a:ext cx="8429684" cy="923330"/>
          </a:xfrm>
          <a:prstGeom prst="rect">
            <a:avLst/>
          </a:prstGeom>
          <a:noFill/>
        </p:spPr>
        <p:txBody>
          <a:bodyPr wrap="square" rtlCol="0">
            <a:spAutoFit/>
          </a:bodyPr>
          <a:lstStyle/>
          <a:p>
            <a:r>
              <a:rPr lang="ru-RU" dirty="0" smtClean="0"/>
              <a:t>В этом окне предлагается вставить установочный диск и чистую дискету, чтобы сделать из нее дискету мастера переноса. Вставляем что нужно и нажимаем «</a:t>
            </a:r>
            <a:r>
              <a:rPr lang="ru-RU" dirty="0" smtClean="0">
                <a:solidFill>
                  <a:srgbClr val="0070C0"/>
                </a:solidFill>
              </a:rPr>
              <a:t>Далее</a:t>
            </a:r>
            <a:r>
              <a:rPr lang="ru-RU" dirty="0" smtClean="0"/>
              <a:t>»</a:t>
            </a:r>
            <a:endParaRPr lang="ru-RU" dirty="0"/>
          </a:p>
        </p:txBody>
      </p:sp>
      <p:sp>
        <p:nvSpPr>
          <p:cNvPr id="4" name="Прямоугольник 3">
            <a:hlinkClick r:id="rId3" action="ppaction://hlinksldjump"/>
          </p:cNvPr>
          <p:cNvSpPr/>
          <p:nvPr/>
        </p:nvSpPr>
        <p:spPr>
          <a:xfrm>
            <a:off x="5942201" y="6240840"/>
            <a:ext cx="1071570"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srcRect/>
          <a:stretch>
            <a:fillRect/>
          </a:stretch>
        </p:blipFill>
        <p:spPr bwMode="auto">
          <a:xfrm>
            <a:off x="214282" y="1000108"/>
            <a:ext cx="8501122" cy="5613621"/>
          </a:xfrm>
          <a:prstGeom prst="rect">
            <a:avLst/>
          </a:prstGeom>
          <a:noFill/>
          <a:ln w="9525">
            <a:noFill/>
            <a:miter lim="800000"/>
            <a:headEnd/>
            <a:tailEnd/>
          </a:ln>
          <a:effectLst/>
        </p:spPr>
      </p:pic>
      <p:sp>
        <p:nvSpPr>
          <p:cNvPr id="3" name="TextBox 2"/>
          <p:cNvSpPr txBox="1"/>
          <p:nvPr/>
        </p:nvSpPr>
        <p:spPr>
          <a:xfrm>
            <a:off x="714348" y="285728"/>
            <a:ext cx="7215238" cy="646331"/>
          </a:xfrm>
          <a:prstGeom prst="rect">
            <a:avLst/>
          </a:prstGeom>
          <a:noFill/>
        </p:spPr>
        <p:txBody>
          <a:bodyPr wrap="square" rtlCol="0">
            <a:spAutoFit/>
          </a:bodyPr>
          <a:lstStyle/>
          <a:p>
            <a:r>
              <a:rPr lang="ru-RU" dirty="0" smtClean="0"/>
              <a:t>Таким образом создается дискета. Нажмите «</a:t>
            </a:r>
            <a:r>
              <a:rPr lang="ru-RU" dirty="0" smtClean="0">
                <a:solidFill>
                  <a:srgbClr val="FF0000"/>
                </a:solidFill>
              </a:rPr>
              <a:t>Отмена</a:t>
            </a:r>
            <a:r>
              <a:rPr lang="ru-RU" dirty="0" smtClean="0"/>
              <a:t>» для возврата в меню</a:t>
            </a:r>
            <a:endParaRPr lang="ru-RU" dirty="0"/>
          </a:p>
        </p:txBody>
      </p:sp>
      <p:sp>
        <p:nvSpPr>
          <p:cNvPr id="4" name="Прямоугольник 3">
            <a:hlinkClick r:id="rId3" action="ppaction://hlinksldjump"/>
          </p:cNvPr>
          <p:cNvSpPr/>
          <p:nvPr/>
        </p:nvSpPr>
        <p:spPr>
          <a:xfrm>
            <a:off x="7286644" y="6143644"/>
            <a:ext cx="1143008"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9" name="Picture 3"/>
          <p:cNvPicPr>
            <a:picLocks noChangeAspect="1" noChangeArrowheads="1"/>
          </p:cNvPicPr>
          <p:nvPr/>
        </p:nvPicPr>
        <p:blipFill>
          <a:blip r:embed="rId2"/>
          <a:srcRect/>
          <a:stretch>
            <a:fillRect/>
          </a:stretch>
        </p:blipFill>
        <p:spPr bwMode="auto">
          <a:xfrm>
            <a:off x="96936" y="1571612"/>
            <a:ext cx="5618104" cy="4140326"/>
          </a:xfrm>
          <a:prstGeom prst="rect">
            <a:avLst/>
          </a:prstGeom>
          <a:noFill/>
          <a:ln w="9525">
            <a:noFill/>
            <a:miter lim="800000"/>
            <a:headEnd/>
            <a:tailEnd/>
          </a:ln>
          <a:effectLst/>
        </p:spPr>
      </p:pic>
      <p:sp>
        <p:nvSpPr>
          <p:cNvPr id="6" name="Прямоугольник 5"/>
          <p:cNvSpPr/>
          <p:nvPr/>
        </p:nvSpPr>
        <p:spPr>
          <a:xfrm>
            <a:off x="571472" y="285728"/>
            <a:ext cx="7608173" cy="923330"/>
          </a:xfrm>
          <a:prstGeom prst="rect">
            <a:avLst/>
          </a:prstGeom>
          <a:noFill/>
        </p:spPr>
        <p:txBody>
          <a:bodyPr wrap="none" lIns="91440" tIns="45720" rIns="91440" bIns="45720">
            <a:spAutoFit/>
          </a:bodyPr>
          <a:lstStyle/>
          <a:p>
            <a:pPr algn="ctr"/>
            <a:r>
              <a:rPr lang="ru-RU" sz="5400" b="1" dirty="0" smtClean="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139700">
                    <a:schemeClr val="accent3">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Назначенные задания</a:t>
            </a:r>
            <a:endParaRPr lang="ru-RU" sz="5400" b="1" cap="none" spc="0" dirty="0">
              <a:ln w="17780" cmpd="sng">
                <a:solidFill>
                  <a:schemeClr val="accent1">
                    <a:tint val="3000"/>
                  </a:schemeClr>
                </a:solidFill>
                <a:prstDash val="solid"/>
                <a:miter lim="800000"/>
              </a:ln>
              <a:gradFill>
                <a:gsLst>
                  <a:gs pos="10000">
                    <a:schemeClr val="accent1">
                      <a:tint val="63000"/>
                      <a:sat val="105000"/>
                    </a:schemeClr>
                  </a:gs>
                  <a:gs pos="90000">
                    <a:schemeClr val="accent1">
                      <a:shade val="50000"/>
                      <a:satMod val="100000"/>
                    </a:schemeClr>
                  </a:gs>
                </a:gsLst>
                <a:lin ang="5400000"/>
              </a:gradFill>
              <a:effectLst>
                <a:glow rad="139700">
                  <a:schemeClr val="accent3">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p:txBody>
      </p:sp>
      <p:sp>
        <p:nvSpPr>
          <p:cNvPr id="7" name="TextBox 6"/>
          <p:cNvSpPr txBox="1"/>
          <p:nvPr/>
        </p:nvSpPr>
        <p:spPr>
          <a:xfrm>
            <a:off x="5715008" y="1643050"/>
            <a:ext cx="3143272" cy="341632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0800000" scaled="1"/>
            <a:tileRect/>
          </a:gradFill>
          <a:ln>
            <a:solidFill>
              <a:srgbClr val="00B0F0"/>
            </a:solidFill>
          </a:ln>
        </p:spPr>
        <p:txBody>
          <a:bodyPr wrap="square" rtlCol="0">
            <a:spAutoFit/>
          </a:bodyPr>
          <a:lstStyle/>
          <a:p>
            <a:r>
              <a:rPr lang="ru-RU" dirty="0" smtClean="0">
                <a:latin typeface="Comic Sans MS" pitchFamily="66" charset="0"/>
              </a:rPr>
              <a:t>С помощью планировщика заданий можно назначить выполнение сценария, запуск программы или открытие документа на наиболее удобное время. Планировщик заданий запускается при каждом запуске </a:t>
            </a:r>
            <a:r>
              <a:rPr lang="ru-RU" dirty="0" err="1" smtClean="0">
                <a:latin typeface="Comic Sans MS" pitchFamily="66" charset="0"/>
              </a:rPr>
              <a:t>Windows</a:t>
            </a:r>
            <a:r>
              <a:rPr lang="ru-RU" dirty="0" smtClean="0">
                <a:latin typeface="Comic Sans MS" pitchFamily="66" charset="0"/>
              </a:rPr>
              <a:t> XP и выполняется в фоновом режиме.</a:t>
            </a:r>
            <a:endParaRPr lang="ru-RU" dirty="0">
              <a:latin typeface="Comic Sans MS" pitchFamily="66" charset="0"/>
            </a:endParaRPr>
          </a:p>
        </p:txBody>
      </p:sp>
      <p:sp>
        <p:nvSpPr>
          <p:cNvPr id="8" name="TextBox 7"/>
          <p:cNvSpPr txBox="1"/>
          <p:nvPr/>
        </p:nvSpPr>
        <p:spPr>
          <a:xfrm>
            <a:off x="1928794" y="6072206"/>
            <a:ext cx="4929222" cy="369332"/>
          </a:xfrm>
          <a:prstGeom prst="rect">
            <a:avLst/>
          </a:prstGeom>
          <a:noFill/>
        </p:spPr>
        <p:txBody>
          <a:bodyPr wrap="square" rtlCol="0">
            <a:spAutoFit/>
          </a:bodyPr>
          <a:lstStyle/>
          <a:p>
            <a:r>
              <a:rPr lang="ru-RU" dirty="0" smtClean="0"/>
              <a:t>Нажмите </a:t>
            </a:r>
            <a:r>
              <a:rPr lang="ru-RU" dirty="0" smtClean="0">
                <a:solidFill>
                  <a:schemeClr val="accent4">
                    <a:lumMod val="50000"/>
                  </a:schemeClr>
                </a:solidFill>
              </a:rPr>
              <a:t>«Далее»</a:t>
            </a:r>
            <a:endParaRPr lang="ru-RU" dirty="0">
              <a:solidFill>
                <a:schemeClr val="accent4">
                  <a:lumMod val="50000"/>
                </a:schemeClr>
              </a:solidFill>
            </a:endParaRPr>
          </a:p>
        </p:txBody>
      </p:sp>
      <p:sp>
        <p:nvSpPr>
          <p:cNvPr id="9" name="Прямоугольник 8">
            <a:hlinkClick r:id="rId3" action="ppaction://hlinksldjump"/>
          </p:cNvPr>
          <p:cNvSpPr/>
          <p:nvPr/>
        </p:nvSpPr>
        <p:spPr>
          <a:xfrm>
            <a:off x="3571868" y="5286388"/>
            <a:ext cx="857256"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643042" y="571480"/>
            <a:ext cx="5857916" cy="369332"/>
          </a:xfrm>
          <a:prstGeom prst="rect">
            <a:avLst/>
          </a:prstGeom>
          <a:noFill/>
        </p:spPr>
        <p:txBody>
          <a:bodyPr wrap="square" rtlCol="0">
            <a:spAutoFit/>
          </a:bodyPr>
          <a:lstStyle/>
          <a:p>
            <a:r>
              <a:rPr lang="ru-RU" dirty="0" smtClean="0"/>
              <a:t>Выберите нужную программу, щелкните </a:t>
            </a:r>
            <a:r>
              <a:rPr lang="ru-RU" dirty="0" smtClean="0">
                <a:solidFill>
                  <a:schemeClr val="accent4">
                    <a:lumMod val="50000"/>
                  </a:schemeClr>
                </a:solidFill>
              </a:rPr>
              <a:t>«</a:t>
            </a:r>
            <a:r>
              <a:rPr lang="ru-RU" dirty="0" smtClean="0">
                <a:solidFill>
                  <a:schemeClr val="accent4">
                    <a:lumMod val="75000"/>
                  </a:schemeClr>
                </a:solidFill>
              </a:rPr>
              <a:t>Далее»</a:t>
            </a:r>
            <a:endParaRPr lang="ru-RU" dirty="0">
              <a:solidFill>
                <a:schemeClr val="accent4">
                  <a:lumMod val="75000"/>
                </a:schemeClr>
              </a:solidFill>
            </a:endParaRPr>
          </a:p>
        </p:txBody>
      </p:sp>
      <p:sp>
        <p:nvSpPr>
          <p:cNvPr id="10" name="Прямоугольник 9">
            <a:hlinkClick r:id="rId3" action="ppaction://hlinksldjump"/>
          </p:cNvPr>
          <p:cNvSpPr/>
          <p:nvPr/>
        </p:nvSpPr>
        <p:spPr>
          <a:xfrm>
            <a:off x="5500694" y="5889486"/>
            <a:ext cx="1143008"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5363" name="Picture 3" descr="C:\Documents and Settings\Администратор\Рабочий стол\Без имени-1.jpg"/>
          <p:cNvPicPr>
            <a:picLocks noChangeAspect="1" noChangeArrowheads="1"/>
          </p:cNvPicPr>
          <p:nvPr/>
        </p:nvPicPr>
        <p:blipFill>
          <a:blip r:embed="rId4"/>
          <a:srcRect/>
          <a:stretch>
            <a:fillRect/>
          </a:stretch>
        </p:blipFill>
        <p:spPr bwMode="auto">
          <a:xfrm>
            <a:off x="571472" y="1285860"/>
            <a:ext cx="7929618" cy="5159411"/>
          </a:xfrm>
          <a:prstGeom prst="rect">
            <a:avLst/>
          </a:prstGeom>
          <a:noFill/>
        </p:spPr>
      </p:pic>
      <p:sp>
        <p:nvSpPr>
          <p:cNvPr id="5" name="Прямоугольник 4">
            <a:hlinkClick r:id="rId3" action="ppaction://hlinksldjump"/>
          </p:cNvPr>
          <p:cNvSpPr/>
          <p:nvPr/>
        </p:nvSpPr>
        <p:spPr>
          <a:xfrm>
            <a:off x="5429256" y="5929330"/>
            <a:ext cx="1285884"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рямоугольник 5">
            <a:hlinkClick r:id="rId5" action="ppaction://hlinksldjump"/>
          </p:cNvPr>
          <p:cNvSpPr/>
          <p:nvPr/>
        </p:nvSpPr>
        <p:spPr>
          <a:xfrm>
            <a:off x="4087174" y="5918852"/>
            <a:ext cx="1285884"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1001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srcRect/>
          <a:stretch>
            <a:fillRect/>
          </a:stretch>
        </p:blipFill>
        <p:spPr bwMode="auto">
          <a:xfrm>
            <a:off x="1142976" y="1857364"/>
            <a:ext cx="7143800" cy="4821362"/>
          </a:xfrm>
          <a:prstGeom prst="rect">
            <a:avLst/>
          </a:prstGeom>
          <a:noFill/>
          <a:ln w="9525">
            <a:noFill/>
            <a:miter lim="800000"/>
            <a:headEnd/>
            <a:tailEnd/>
          </a:ln>
          <a:effectLst/>
        </p:spPr>
      </p:pic>
      <p:sp>
        <p:nvSpPr>
          <p:cNvPr id="5" name="TextBox 4"/>
          <p:cNvSpPr txBox="1"/>
          <p:nvPr/>
        </p:nvSpPr>
        <p:spPr>
          <a:xfrm>
            <a:off x="1928794" y="642918"/>
            <a:ext cx="5572164" cy="646331"/>
          </a:xfrm>
          <a:prstGeom prst="rect">
            <a:avLst/>
          </a:prstGeom>
          <a:noFill/>
        </p:spPr>
        <p:txBody>
          <a:bodyPr wrap="square" rtlCol="0">
            <a:spAutoFit/>
          </a:bodyPr>
          <a:lstStyle/>
          <a:p>
            <a:r>
              <a:rPr lang="ru-RU" dirty="0" smtClean="0"/>
              <a:t>Стандартно стоит переключатель – ежедневно. Жмем </a:t>
            </a:r>
            <a:r>
              <a:rPr lang="ru-RU" dirty="0" smtClean="0">
                <a:solidFill>
                  <a:schemeClr val="accent4">
                    <a:lumMod val="75000"/>
                  </a:schemeClr>
                </a:solidFill>
              </a:rPr>
              <a:t>«Далее»</a:t>
            </a:r>
            <a:endParaRPr lang="ru-RU" dirty="0">
              <a:solidFill>
                <a:schemeClr val="accent4">
                  <a:lumMod val="75000"/>
                </a:schemeClr>
              </a:solidFill>
            </a:endParaRPr>
          </a:p>
        </p:txBody>
      </p:sp>
      <p:sp>
        <p:nvSpPr>
          <p:cNvPr id="6" name="Прямоугольник 5">
            <a:hlinkClick r:id="rId3" action="ppaction://hlinksldjump"/>
          </p:cNvPr>
          <p:cNvSpPr/>
          <p:nvPr/>
        </p:nvSpPr>
        <p:spPr>
          <a:xfrm>
            <a:off x="5500694" y="6143644"/>
            <a:ext cx="1143008" cy="357190"/>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hlinkClick r:id="rId4" action="ppaction://hlinksldjump"/>
          </p:cNvPr>
          <p:cNvSpPr/>
          <p:nvPr/>
        </p:nvSpPr>
        <p:spPr>
          <a:xfrm>
            <a:off x="4316728" y="6158884"/>
            <a:ext cx="1143008"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a:srcRect/>
          <a:stretch>
            <a:fillRect/>
          </a:stretch>
        </p:blipFill>
        <p:spPr bwMode="auto">
          <a:xfrm>
            <a:off x="1000100" y="1785926"/>
            <a:ext cx="7000924" cy="4738235"/>
          </a:xfrm>
          <a:prstGeom prst="rect">
            <a:avLst/>
          </a:prstGeom>
          <a:noFill/>
          <a:ln w="9525">
            <a:noFill/>
            <a:miter lim="800000"/>
            <a:headEnd/>
            <a:tailEnd/>
          </a:ln>
          <a:effectLst/>
        </p:spPr>
      </p:pic>
      <p:sp>
        <p:nvSpPr>
          <p:cNvPr id="5" name="TextBox 4"/>
          <p:cNvSpPr txBox="1"/>
          <p:nvPr/>
        </p:nvSpPr>
        <p:spPr>
          <a:xfrm>
            <a:off x="1285852" y="571480"/>
            <a:ext cx="7000924" cy="923330"/>
          </a:xfrm>
          <a:prstGeom prst="rect">
            <a:avLst/>
          </a:prstGeom>
          <a:noFill/>
        </p:spPr>
        <p:txBody>
          <a:bodyPr wrap="square" rtlCol="0">
            <a:spAutoFit/>
          </a:bodyPr>
          <a:lstStyle/>
          <a:p>
            <a:r>
              <a:rPr lang="ru-RU" dirty="0" smtClean="0"/>
              <a:t>Указываем время начала, обычно оно выбирается автоматически, такую же работу проделываем с датой. Жмем </a:t>
            </a:r>
            <a:r>
              <a:rPr lang="ru-RU" dirty="0" smtClean="0">
                <a:solidFill>
                  <a:schemeClr val="accent4">
                    <a:lumMod val="75000"/>
                  </a:schemeClr>
                </a:solidFill>
              </a:rPr>
              <a:t>«Далее»</a:t>
            </a:r>
            <a:endParaRPr lang="ru-RU" dirty="0">
              <a:solidFill>
                <a:schemeClr val="accent4">
                  <a:lumMod val="75000"/>
                </a:schemeClr>
              </a:solidFill>
            </a:endParaRPr>
          </a:p>
        </p:txBody>
      </p:sp>
      <p:sp>
        <p:nvSpPr>
          <p:cNvPr id="6" name="Прямоугольник 5">
            <a:hlinkClick r:id="rId3" action="ppaction://hlinksldjump"/>
          </p:cNvPr>
          <p:cNvSpPr/>
          <p:nvPr/>
        </p:nvSpPr>
        <p:spPr>
          <a:xfrm>
            <a:off x="5286380" y="6000768"/>
            <a:ext cx="1143008"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hlinkClick r:id="rId4" action="ppaction://hlinksldjump"/>
          </p:cNvPr>
          <p:cNvSpPr/>
          <p:nvPr/>
        </p:nvSpPr>
        <p:spPr>
          <a:xfrm>
            <a:off x="4087174" y="6056966"/>
            <a:ext cx="1143008"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785786" y="1857364"/>
            <a:ext cx="7500990" cy="4843529"/>
          </a:xfrm>
          <a:prstGeom prst="rect">
            <a:avLst/>
          </a:prstGeom>
          <a:noFill/>
          <a:ln w="9525">
            <a:noFill/>
            <a:miter lim="800000"/>
            <a:headEnd/>
            <a:tailEnd/>
          </a:ln>
          <a:effectLst/>
        </p:spPr>
      </p:pic>
      <p:sp>
        <p:nvSpPr>
          <p:cNvPr id="5" name="TextBox 4"/>
          <p:cNvSpPr txBox="1"/>
          <p:nvPr/>
        </p:nvSpPr>
        <p:spPr>
          <a:xfrm>
            <a:off x="1500166" y="571480"/>
            <a:ext cx="6286544" cy="923330"/>
          </a:xfrm>
          <a:prstGeom prst="rect">
            <a:avLst/>
          </a:prstGeom>
          <a:noFill/>
        </p:spPr>
        <p:txBody>
          <a:bodyPr wrap="square" rtlCol="0">
            <a:spAutoFit/>
          </a:bodyPr>
          <a:lstStyle/>
          <a:p>
            <a:r>
              <a:rPr lang="ru-RU" dirty="0" smtClean="0"/>
              <a:t>В данном окне показано запланированное задание, которое будет выполняться каждый день в </a:t>
            </a:r>
            <a:r>
              <a:rPr lang="ru-RU" dirty="0" smtClean="0">
                <a:solidFill>
                  <a:srgbClr val="FF0000"/>
                </a:solidFill>
              </a:rPr>
              <a:t>18:42</a:t>
            </a:r>
          </a:p>
          <a:p>
            <a:r>
              <a:rPr lang="ru-RU" dirty="0" smtClean="0"/>
              <a:t>Нажмите </a:t>
            </a:r>
            <a:r>
              <a:rPr lang="ru-RU" dirty="0" smtClean="0">
                <a:solidFill>
                  <a:schemeClr val="accent4">
                    <a:lumMod val="75000"/>
                  </a:schemeClr>
                </a:solidFill>
              </a:rPr>
              <a:t>«Готово»</a:t>
            </a:r>
            <a:r>
              <a:rPr lang="ru-RU" dirty="0" smtClean="0"/>
              <a:t> для возврата в меню.</a:t>
            </a:r>
            <a:endParaRPr lang="ru-RU" dirty="0"/>
          </a:p>
        </p:txBody>
      </p:sp>
      <p:sp>
        <p:nvSpPr>
          <p:cNvPr id="6" name="Прямоугольник 5">
            <a:hlinkClick r:id="rId3" action="ppaction://hlinksldjump"/>
          </p:cNvPr>
          <p:cNvSpPr/>
          <p:nvPr/>
        </p:nvSpPr>
        <p:spPr>
          <a:xfrm>
            <a:off x="5357818" y="6215082"/>
            <a:ext cx="1214446" cy="214314"/>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Прямоугольник 6">
            <a:hlinkClick r:id="rId4" action="ppaction://hlinksldjump"/>
          </p:cNvPr>
          <p:cNvSpPr/>
          <p:nvPr/>
        </p:nvSpPr>
        <p:spPr>
          <a:xfrm>
            <a:off x="4102414" y="6184602"/>
            <a:ext cx="1214446" cy="285752"/>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Click="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43042" y="642918"/>
            <a:ext cx="6357982" cy="584775"/>
          </a:xfrm>
          <a:prstGeom prst="rect">
            <a:avLst/>
          </a:prstGeom>
          <a:noFill/>
        </p:spPr>
        <p:txBody>
          <a:bodyPr wrap="square" rtlCol="0">
            <a:spAutoFit/>
          </a:bodyPr>
          <a:lstStyle/>
          <a:p>
            <a:pPr algn="ctr"/>
            <a:r>
              <a:rPr lang="ru-RU" sz="3200" dirty="0" smtClean="0">
                <a:solidFill>
                  <a:srgbClr val="00B050"/>
                </a:solidFill>
              </a:rPr>
              <a:t>Тестовое задание</a:t>
            </a:r>
            <a:endParaRPr lang="ru-RU" sz="3200" dirty="0">
              <a:solidFill>
                <a:srgbClr val="00B050"/>
              </a:solidFill>
            </a:endParaRPr>
          </a:p>
        </p:txBody>
      </p:sp>
      <p:sp>
        <p:nvSpPr>
          <p:cNvPr id="5" name="TextBox 4"/>
          <p:cNvSpPr txBox="1"/>
          <p:nvPr/>
        </p:nvSpPr>
        <p:spPr>
          <a:xfrm>
            <a:off x="2143108" y="1857364"/>
            <a:ext cx="5572164" cy="1077218"/>
          </a:xfrm>
          <a:prstGeom prst="rect">
            <a:avLst/>
          </a:prstGeom>
          <a:noFill/>
        </p:spPr>
        <p:txBody>
          <a:bodyPr wrap="square" rtlCol="0">
            <a:spAutoFit/>
          </a:bodyPr>
          <a:lstStyle/>
          <a:p>
            <a:pPr algn="ctr"/>
            <a:r>
              <a:rPr lang="ru-RU" sz="3200" dirty="0" smtClean="0">
                <a:solidFill>
                  <a:srgbClr val="FFFF00"/>
                </a:solidFill>
              </a:rPr>
              <a:t>Предлагаем пройти следующий тест:</a:t>
            </a:r>
            <a:endParaRPr lang="ru-RU" sz="3200" dirty="0">
              <a:solidFill>
                <a:srgbClr val="FFFF00"/>
              </a:solidFill>
            </a:endParaRPr>
          </a:p>
        </p:txBody>
      </p:sp>
      <p:sp>
        <p:nvSpPr>
          <p:cNvPr id="6" name="TextBox 5">
            <a:hlinkClick r:id="rId3" action="ppaction://hlinksldjump"/>
          </p:cNvPr>
          <p:cNvSpPr txBox="1"/>
          <p:nvPr/>
        </p:nvSpPr>
        <p:spPr>
          <a:xfrm>
            <a:off x="1571604" y="3571876"/>
            <a:ext cx="6643734" cy="523220"/>
          </a:xfrm>
          <a:prstGeom prst="rect">
            <a:avLst/>
          </a:prstGeom>
          <a:noFill/>
          <a:ln>
            <a:noFill/>
          </a:ln>
        </p:spPr>
        <p:style>
          <a:lnRef idx="3">
            <a:schemeClr val="lt1"/>
          </a:lnRef>
          <a:fillRef idx="1">
            <a:schemeClr val="dk1"/>
          </a:fillRef>
          <a:effectRef idx="1">
            <a:schemeClr val="dk1"/>
          </a:effectRef>
          <a:fontRef idx="minor">
            <a:schemeClr val="lt1"/>
          </a:fontRef>
        </p:style>
        <p:txBody>
          <a:bodyPr wrap="square" rtlCol="0">
            <a:spAutoFit/>
          </a:bodyPr>
          <a:lstStyle/>
          <a:p>
            <a:pPr algn="ctr"/>
            <a:r>
              <a:rPr lang="ru-RU" sz="2800" b="1" u="sng" dirty="0" smtClean="0">
                <a:solidFill>
                  <a:srgbClr val="FFFF00"/>
                </a:solidFill>
              </a:rPr>
              <a:t>Служебные программы </a:t>
            </a:r>
            <a:r>
              <a:rPr lang="en-US" sz="2800" b="1" u="sng" dirty="0" smtClean="0">
                <a:solidFill>
                  <a:srgbClr val="FFFF00"/>
                </a:solidFill>
              </a:rPr>
              <a:t>Windows</a:t>
            </a:r>
            <a:endParaRPr lang="ru-RU" sz="2800" b="1" u="sng" dirty="0">
              <a:solidFill>
                <a:srgbClr val="FFFF00"/>
              </a:solidFill>
            </a:endParaRPr>
          </a:p>
        </p:txBody>
      </p:sp>
    </p:spTree>
    <p:custDataLst>
      <p:tags r:id="rId1"/>
    </p:custDataLst>
  </p:cSld>
  <p:clrMapOvr>
    <a:masterClrMapping/>
  </p:clrMapOvr>
  <p:transition advClick="0" advTm="60573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5"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7" fill="hold">
                      <p:stCondLst>
                        <p:cond delay="indefinite"/>
                      </p:stCondLst>
                      <p:childTnLst>
                        <p:par>
                          <p:cTn id="18" fill="hold">
                            <p:stCondLst>
                              <p:cond delay="0"/>
                            </p:stCondLst>
                            <p:childTnLst>
                              <p:par>
                                <p:cTn id="19" presetID="13" presetClass="entr" presetSubtype="16"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plus(in)">
                                      <p:cBhvr>
                                        <p:cTn id="21"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143372" y="285728"/>
            <a:ext cx="928694" cy="369332"/>
          </a:xfrm>
          <a:prstGeom prst="rect">
            <a:avLst/>
          </a:prstGeom>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ru-RU" dirty="0" smtClean="0"/>
              <a:t>ТЕСТ:</a:t>
            </a:r>
            <a:endParaRPr lang="ru-RU" dirty="0"/>
          </a:p>
        </p:txBody>
      </p:sp>
      <p:sp>
        <p:nvSpPr>
          <p:cNvPr id="3" name="TextBox 2"/>
          <p:cNvSpPr txBox="1"/>
          <p:nvPr/>
        </p:nvSpPr>
        <p:spPr>
          <a:xfrm>
            <a:off x="1357290" y="1142984"/>
            <a:ext cx="5786478" cy="83099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Какая программа применяется для резервной копии системных файлов?</a:t>
            </a:r>
            <a:endParaRPr lang="ru-RU" sz="2400" dirty="0"/>
          </a:p>
        </p:txBody>
      </p:sp>
      <p:sp>
        <p:nvSpPr>
          <p:cNvPr id="4" name="TextBox 3"/>
          <p:cNvSpPr txBox="1"/>
          <p:nvPr/>
        </p:nvSpPr>
        <p:spPr>
          <a:xfrm>
            <a:off x="1357290" y="2857496"/>
            <a:ext cx="5857916" cy="1384995"/>
          </a:xfrm>
          <a:prstGeom prst="rect">
            <a:avLst/>
          </a:prstGeom>
          <a:blipFill>
            <a:blip r:embed="rId2"/>
            <a:tile tx="0" ty="0" sx="100000" sy="100000" flip="none" algn="tl"/>
          </a:blipFill>
        </p:spPr>
        <p:style>
          <a:lnRef idx="3">
            <a:schemeClr val="lt1"/>
          </a:lnRef>
          <a:fillRef idx="1">
            <a:schemeClr val="accent4"/>
          </a:fillRef>
          <a:effectRef idx="1">
            <a:schemeClr val="accent4"/>
          </a:effectRef>
          <a:fontRef idx="minor">
            <a:schemeClr val="lt1"/>
          </a:fontRef>
        </p:style>
        <p:txBody>
          <a:bodyPr wrap="square" rtlCol="0">
            <a:spAutoFit/>
          </a:bodyPr>
          <a:lstStyle/>
          <a:p>
            <a:pPr marL="342900" indent="-342900">
              <a:buAutoNum type="arabicPeriod"/>
            </a:pPr>
            <a:r>
              <a:rPr lang="ru-RU" sz="2800" dirty="0" smtClean="0">
                <a:solidFill>
                  <a:srgbClr val="FF0000"/>
                </a:solidFill>
                <a:hlinkClick r:id="rId3" action="ppaction://hlinksldjump"/>
              </a:rPr>
              <a:t>Восстановление системы</a:t>
            </a:r>
            <a:endParaRPr lang="ru-RU" sz="2800" dirty="0" smtClean="0">
              <a:solidFill>
                <a:srgbClr val="FF0000"/>
              </a:solidFill>
            </a:endParaRPr>
          </a:p>
          <a:p>
            <a:pPr marL="342900" indent="-342900">
              <a:buAutoNum type="arabicPeriod"/>
            </a:pPr>
            <a:r>
              <a:rPr lang="ru-RU" sz="2800" dirty="0" smtClean="0">
                <a:solidFill>
                  <a:srgbClr val="FF0000"/>
                </a:solidFill>
                <a:hlinkClick r:id="rId4" action="ppaction://hlinksldjump"/>
              </a:rPr>
              <a:t>Архивация данных</a:t>
            </a:r>
            <a:endParaRPr lang="ru-RU" sz="2800" dirty="0" smtClean="0">
              <a:solidFill>
                <a:srgbClr val="FF0000"/>
              </a:solidFill>
            </a:endParaRPr>
          </a:p>
          <a:p>
            <a:pPr marL="342900" indent="-342900">
              <a:buAutoNum type="arabicPeriod"/>
            </a:pPr>
            <a:r>
              <a:rPr lang="ru-RU" sz="2800" dirty="0" smtClean="0">
                <a:solidFill>
                  <a:srgbClr val="FF0000"/>
                </a:solidFill>
                <a:hlinkClick r:id="rId4" action="ppaction://hlinksldjump"/>
              </a:rPr>
              <a:t>Дефрагментация диска</a:t>
            </a:r>
            <a:endParaRPr lang="ru-RU" sz="2800" dirty="0">
              <a:solidFill>
                <a:srgbClr val="FF0000"/>
              </a:solidFill>
            </a:endParaRPr>
          </a:p>
        </p:txBody>
      </p:sp>
    </p:spTree>
  </p:cSld>
  <p:clrMapOvr>
    <a:masterClrMapping/>
  </p:clrMapOvr>
  <p:transition advClick="0" advTm="60110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0166" y="928670"/>
            <a:ext cx="5929354" cy="83099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Программа, оптимизирующая расположение файлов на диске - …</a:t>
            </a:r>
            <a:endParaRPr lang="ru-RU" sz="2400" dirty="0"/>
          </a:p>
        </p:txBody>
      </p:sp>
      <p:sp>
        <p:nvSpPr>
          <p:cNvPr id="3" name="TextBox 2"/>
          <p:cNvSpPr txBox="1"/>
          <p:nvPr/>
        </p:nvSpPr>
        <p:spPr>
          <a:xfrm>
            <a:off x="1571604" y="2285992"/>
            <a:ext cx="5786478" cy="2246769"/>
          </a:xfrm>
          <a:prstGeom prst="rect">
            <a:avLst/>
          </a:prstGeom>
          <a:blipFill dpi="0" rotWithShape="1">
            <a:blip r:embed="rId2"/>
            <a:srcRect/>
            <a:tile tx="0" ty="0" sx="100000" sy="100000" flip="none" algn="tl"/>
          </a:blipFill>
        </p:spPr>
        <p:style>
          <a:lnRef idx="1">
            <a:schemeClr val="accent5"/>
          </a:lnRef>
          <a:fillRef idx="3">
            <a:schemeClr val="accent5"/>
          </a:fillRef>
          <a:effectRef idx="2">
            <a:schemeClr val="accent5"/>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Мастер переноса файлов и параметров</a:t>
            </a:r>
            <a:endParaRPr lang="ru-RU" sz="2800" dirty="0" smtClean="0"/>
          </a:p>
          <a:p>
            <a:pPr marL="342900" indent="-342900">
              <a:buAutoNum type="arabicPeriod"/>
            </a:pPr>
            <a:r>
              <a:rPr lang="ru-RU" sz="2800" dirty="0" smtClean="0">
                <a:solidFill>
                  <a:schemeClr val="tx1"/>
                </a:solidFill>
                <a:hlinkClick r:id="rId4" action="ppaction://hlinksldjump"/>
              </a:rPr>
              <a:t>Дефрагментатор</a:t>
            </a:r>
            <a:endParaRPr lang="ru-RU" sz="2800" dirty="0" smtClean="0">
              <a:solidFill>
                <a:schemeClr val="tx1"/>
              </a:solidFill>
            </a:endParaRPr>
          </a:p>
          <a:p>
            <a:pPr marL="342900" indent="-342900">
              <a:buAutoNum type="arabicPeriod"/>
            </a:pPr>
            <a:r>
              <a:rPr lang="ru-RU" sz="2800" dirty="0" smtClean="0">
                <a:hlinkClick r:id="rId3" action="ppaction://hlinksldjump"/>
              </a:rPr>
              <a:t>Центр обеспечения безопасности</a:t>
            </a:r>
            <a:endParaRPr lang="ru-RU" sz="2800" dirty="0"/>
          </a:p>
        </p:txBody>
      </p:sp>
    </p:spTree>
  </p:cSld>
  <p:clrMapOvr>
    <a:masterClrMapping/>
  </p:clrMapOvr>
  <p:transition advClick="0" advTm="60089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4282" y="214290"/>
            <a:ext cx="8748629" cy="707886"/>
          </a:xfrm>
          <a:prstGeom prst="rect">
            <a:avLst/>
          </a:prstGeom>
        </p:spPr>
        <p:style>
          <a:lnRef idx="1">
            <a:schemeClr val="dk1"/>
          </a:lnRef>
          <a:fillRef idx="3">
            <a:schemeClr val="dk1"/>
          </a:fillRef>
          <a:effectRef idx="2">
            <a:schemeClr val="dk1"/>
          </a:effectRef>
          <a:fontRef idx="minor">
            <a:schemeClr val="lt1"/>
          </a:fontRef>
        </p:style>
        <p:txBody>
          <a:bodyPr wrap="square" lIns="91440" tIns="45720" rIns="91440" bIns="45720">
            <a:spAutoFit/>
            <a:scene3d>
              <a:camera prst="perspectiveAbove"/>
              <a:lightRig rig="threePt" dir="t"/>
            </a:scene3d>
            <a:sp3d extrusionH="57150">
              <a:bevelT w="38100" h="38100" prst="convex"/>
            </a:sp3d>
          </a:bodyPr>
          <a:lstStyle/>
          <a:p>
            <a:pPr algn="ctr"/>
            <a:r>
              <a:rPr lang="ru-RU" sz="2000"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Доступ к служебным программам ОС </a:t>
            </a:r>
            <a:r>
              <a:rPr lang="en-US" sz="2000" i="1"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Windows</a:t>
            </a:r>
            <a:r>
              <a:rPr lang="ru-RU" sz="2000"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 осуществляется с помощью команд меню</a:t>
            </a:r>
            <a:endParaRPr lang="ru-RU" sz="2000" dirty="0">
              <a:ln w="18415" cmpd="sng">
                <a:solidFill>
                  <a:srgbClr val="FFFFFF"/>
                </a:solidFill>
                <a:prstDash val="solid"/>
              </a:ln>
              <a:solidFill>
                <a:srgbClr val="C00000"/>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p:txBody>
      </p:sp>
      <p:sp>
        <p:nvSpPr>
          <p:cNvPr id="5" name="Прямоугольник 4"/>
          <p:cNvSpPr/>
          <p:nvPr/>
        </p:nvSpPr>
        <p:spPr>
          <a:xfrm>
            <a:off x="1428728" y="1000108"/>
            <a:ext cx="6000792" cy="369332"/>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Пуск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Программы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Стандартные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Служебные</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6" name="Рисунок 5" descr="1.jpg"/>
          <p:cNvPicPr>
            <a:picLocks/>
          </p:cNvPicPr>
          <p:nvPr/>
        </p:nvPicPr>
        <p:blipFill>
          <a:blip r:embed="rId3"/>
          <a:stretch>
            <a:fillRect/>
          </a:stretch>
        </p:blipFill>
        <p:spPr>
          <a:xfrm>
            <a:off x="428596" y="1285860"/>
            <a:ext cx="8280000" cy="5220000"/>
          </a:xfrm>
          <a:prstGeom prst="rect">
            <a:avLst/>
          </a:prstGeom>
        </p:spPr>
      </p:pic>
      <p:sp>
        <p:nvSpPr>
          <p:cNvPr id="7" name="Прямоугольник 6">
            <a:hlinkClick r:id="rId4" action="ppaction://hlinksldjump"/>
          </p:cNvPr>
          <p:cNvSpPr/>
          <p:nvPr/>
        </p:nvSpPr>
        <p:spPr>
          <a:xfrm>
            <a:off x="2357422" y="3165550"/>
            <a:ext cx="1643074" cy="142876"/>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6060"/>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00166" y="928670"/>
            <a:ext cx="5929354" cy="83099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Программа исправляющая ошибки на жестком диске</a:t>
            </a:r>
            <a:endParaRPr lang="ru-RU" sz="2400" dirty="0"/>
          </a:p>
        </p:txBody>
      </p:sp>
      <p:sp>
        <p:nvSpPr>
          <p:cNvPr id="3" name="TextBox 2"/>
          <p:cNvSpPr txBox="1"/>
          <p:nvPr/>
        </p:nvSpPr>
        <p:spPr>
          <a:xfrm>
            <a:off x="1571604" y="2285992"/>
            <a:ext cx="5786478" cy="2246769"/>
          </a:xfrm>
          <a:prstGeom prst="rect">
            <a:avLst/>
          </a:prstGeom>
          <a:blipFill>
            <a:blip r:embed="rId2"/>
            <a:tile tx="0" ty="0" sx="100000" sy="100000" flip="none" algn="tl"/>
          </a:blipFill>
        </p:spPr>
        <p:style>
          <a:lnRef idx="1">
            <a:schemeClr val="accent6"/>
          </a:lnRef>
          <a:fillRef idx="3">
            <a:schemeClr val="accent6"/>
          </a:fillRef>
          <a:effectRef idx="2">
            <a:schemeClr val="accent6"/>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Мастер переноса файлов и параметров</a:t>
            </a:r>
            <a:endParaRPr lang="ru-RU" sz="2800" dirty="0" smtClean="0"/>
          </a:p>
          <a:p>
            <a:pPr marL="342900" indent="-342900">
              <a:buAutoNum type="arabicPeriod"/>
            </a:pPr>
            <a:r>
              <a:rPr lang="ru-RU" sz="2800" dirty="0" smtClean="0">
                <a:solidFill>
                  <a:schemeClr val="tx1"/>
                </a:solidFill>
                <a:hlinkClick r:id="rId4" action="ppaction://hlinksldjump"/>
              </a:rPr>
              <a:t>Дефрагментатор</a:t>
            </a:r>
            <a:endParaRPr lang="ru-RU" sz="2800" dirty="0" smtClean="0">
              <a:solidFill>
                <a:schemeClr val="tx1"/>
              </a:solidFill>
            </a:endParaRPr>
          </a:p>
          <a:p>
            <a:pPr marL="342900" indent="-342900">
              <a:buAutoNum type="arabicPeriod"/>
            </a:pPr>
            <a:r>
              <a:rPr lang="ru-RU" sz="2800" dirty="0" smtClean="0">
                <a:hlinkClick r:id="rId3" action="ppaction://hlinksldjump"/>
              </a:rPr>
              <a:t>Центр обеспечения безопасности</a:t>
            </a:r>
            <a:endParaRPr lang="ru-RU" sz="2800" dirty="0"/>
          </a:p>
        </p:txBody>
      </p:sp>
    </p:spTree>
  </p:cSld>
  <p:clrMapOvr>
    <a:masterClrMapping/>
  </p:clrMapOvr>
  <p:transition advClick="0" advTm="60065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85918" y="928670"/>
            <a:ext cx="5715040" cy="83099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Что представляет собой процесс дефрагментации диска?</a:t>
            </a:r>
            <a:endParaRPr lang="ru-RU" sz="2400" dirty="0"/>
          </a:p>
        </p:txBody>
      </p:sp>
      <p:sp>
        <p:nvSpPr>
          <p:cNvPr id="3" name="TextBox 2"/>
          <p:cNvSpPr txBox="1"/>
          <p:nvPr/>
        </p:nvSpPr>
        <p:spPr>
          <a:xfrm>
            <a:off x="1785918" y="2214554"/>
            <a:ext cx="5715040" cy="2677656"/>
          </a:xfrm>
          <a:prstGeom prst="rect">
            <a:avLst/>
          </a:prstGeom>
          <a:blipFill>
            <a:blip r:embed="rId2"/>
            <a:tile tx="0" ty="0" sx="100000" sy="100000" flip="none" algn="tl"/>
          </a:blipFill>
        </p:spPr>
        <p:style>
          <a:lnRef idx="1">
            <a:schemeClr val="accent2"/>
          </a:lnRef>
          <a:fillRef idx="3">
            <a:schemeClr val="accent2"/>
          </a:fillRef>
          <a:effectRef idx="2">
            <a:schemeClr val="accent2"/>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Процесс сбора файлов в одну цепочку</a:t>
            </a:r>
            <a:endParaRPr lang="ru-RU" sz="2800" dirty="0" smtClean="0"/>
          </a:p>
          <a:p>
            <a:pPr marL="342900" indent="-342900">
              <a:buAutoNum type="arabicPeriod"/>
            </a:pPr>
            <a:r>
              <a:rPr lang="ru-RU" sz="2800" dirty="0" smtClean="0">
                <a:hlinkClick r:id="rId4" action="ppaction://hlinksldjump"/>
              </a:rPr>
              <a:t>Преобразование файловой системы</a:t>
            </a:r>
            <a:endParaRPr lang="ru-RU" sz="2800" dirty="0" smtClean="0"/>
          </a:p>
          <a:p>
            <a:pPr marL="342900" indent="-342900">
              <a:buAutoNum type="arabicPeriod"/>
            </a:pPr>
            <a:r>
              <a:rPr lang="ru-RU" sz="2800" dirty="0" smtClean="0">
                <a:hlinkClick r:id="rId4" action="ppaction://hlinksldjump"/>
              </a:rPr>
              <a:t>Проверка диска на наличии ошибок</a:t>
            </a:r>
            <a:endParaRPr lang="ru-RU" sz="2800" dirty="0" smtClean="0"/>
          </a:p>
        </p:txBody>
      </p:sp>
    </p:spTree>
  </p:cSld>
  <p:clrMapOvr>
    <a:masterClrMapping/>
  </p:clrMapOvr>
  <p:transition advClick="0" advTm="60029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85918" y="928670"/>
            <a:ext cx="5715040" cy="830997"/>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r>
              <a:rPr lang="ru-RU" sz="2400" dirty="0" smtClean="0"/>
              <a:t>Что представляет собой процесс дефрагментации диска???</a:t>
            </a:r>
            <a:endParaRPr lang="ru-RU" sz="2400" dirty="0"/>
          </a:p>
        </p:txBody>
      </p:sp>
      <p:sp>
        <p:nvSpPr>
          <p:cNvPr id="3" name="TextBox 2"/>
          <p:cNvSpPr txBox="1"/>
          <p:nvPr/>
        </p:nvSpPr>
        <p:spPr>
          <a:xfrm>
            <a:off x="1857356" y="2143116"/>
            <a:ext cx="5643602" cy="2677656"/>
          </a:xfrm>
          <a:prstGeom prst="rect">
            <a:avLst/>
          </a:prstGeom>
          <a:blipFill>
            <a:blip r:embed="rId2"/>
            <a:tile tx="0" ty="0" sx="100000" sy="100000" flip="none" algn="tl"/>
          </a:blipFill>
        </p:spPr>
        <p:style>
          <a:lnRef idx="1">
            <a:schemeClr val="accent5"/>
          </a:lnRef>
          <a:fillRef idx="3">
            <a:schemeClr val="accent5"/>
          </a:fillRef>
          <a:effectRef idx="2">
            <a:schemeClr val="accent5"/>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Процесс сбора файлов в одну цепочку</a:t>
            </a:r>
            <a:endParaRPr lang="ru-RU" sz="2800" dirty="0" smtClean="0"/>
          </a:p>
          <a:p>
            <a:pPr marL="342900" indent="-342900">
              <a:buAutoNum type="arabicPeriod"/>
            </a:pPr>
            <a:r>
              <a:rPr lang="ru-RU" sz="2800" dirty="0" smtClean="0">
                <a:hlinkClick r:id="rId4" action="ppaction://hlinksldjump"/>
              </a:rPr>
              <a:t>Преобразование файловой системы</a:t>
            </a:r>
          </a:p>
          <a:p>
            <a:pPr marL="342900" indent="-342900">
              <a:buAutoNum type="arabicPeriod"/>
            </a:pPr>
            <a:r>
              <a:rPr lang="ru-RU" sz="2800" dirty="0" smtClean="0">
                <a:hlinkClick r:id="rId4" action="ppaction://hlinksldjump"/>
              </a:rPr>
              <a:t>Проверка диска на наличии ошибок</a:t>
            </a:r>
            <a:endParaRPr lang="ru-RU" sz="2800" dirty="0" smtClean="0"/>
          </a:p>
        </p:txBody>
      </p:sp>
    </p:spTree>
  </p:cSld>
  <p:clrMapOvr>
    <a:masterClrMapping/>
  </p:clrMapOvr>
  <p:transition advClick="0" advTm="60057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85918" y="928670"/>
            <a:ext cx="5715040" cy="83099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Что представляет собой процесс дефрагментации диска???</a:t>
            </a:r>
            <a:endParaRPr lang="ru-RU" sz="2400" dirty="0"/>
          </a:p>
        </p:txBody>
      </p:sp>
      <p:sp>
        <p:nvSpPr>
          <p:cNvPr id="3" name="TextBox 2"/>
          <p:cNvSpPr txBox="1"/>
          <p:nvPr/>
        </p:nvSpPr>
        <p:spPr>
          <a:xfrm>
            <a:off x="1857356" y="2143116"/>
            <a:ext cx="5643602" cy="2677656"/>
          </a:xfrm>
          <a:prstGeom prst="rect">
            <a:avLst/>
          </a:prstGeom>
          <a:blipFill>
            <a:blip r:embed="rId2"/>
            <a:tile tx="0" ty="0" sx="100000" sy="100000" flip="none" algn="tl"/>
          </a:blipFill>
          <a:ln/>
        </p:spPr>
        <p:style>
          <a:lnRef idx="1">
            <a:schemeClr val="dk1"/>
          </a:lnRef>
          <a:fillRef idx="3">
            <a:schemeClr val="dk1"/>
          </a:fillRef>
          <a:effectRef idx="2">
            <a:schemeClr val="dk1"/>
          </a:effectRef>
          <a:fontRef idx="minor">
            <a:schemeClr val="lt1"/>
          </a:fontRef>
        </p:style>
        <p:txBody>
          <a:bodyPr wrap="square" rtlCol="0">
            <a:spAutoFit/>
          </a:bodyPr>
          <a:lstStyle/>
          <a:p>
            <a:pPr marL="342900" indent="-342900">
              <a:buAutoNum type="arabicPeriod"/>
            </a:pPr>
            <a:r>
              <a:rPr lang="ru-RU" sz="2800" dirty="0" smtClean="0">
                <a:solidFill>
                  <a:schemeClr val="tx1"/>
                </a:solidFill>
                <a:hlinkClick r:id="rId3" action="ppaction://hlinksldjump"/>
              </a:rPr>
              <a:t>Процесс сбора файлов в одну цепочку</a:t>
            </a:r>
            <a:endParaRPr lang="ru-RU" sz="2800" dirty="0" smtClean="0">
              <a:solidFill>
                <a:schemeClr val="tx1"/>
              </a:solidFill>
            </a:endParaRPr>
          </a:p>
          <a:p>
            <a:pPr marL="342900" indent="-342900">
              <a:buAutoNum type="arabicPeriod"/>
            </a:pPr>
            <a:r>
              <a:rPr lang="ru-RU" sz="2800" dirty="0" smtClean="0">
                <a:solidFill>
                  <a:schemeClr val="tx1"/>
                </a:solidFill>
                <a:hlinkClick r:id="rId4" action="ppaction://hlinksldjump"/>
              </a:rPr>
              <a:t>Преобразование файловой системы</a:t>
            </a:r>
          </a:p>
          <a:p>
            <a:pPr marL="342900" indent="-342900">
              <a:buAutoNum type="arabicPeriod"/>
            </a:pPr>
            <a:r>
              <a:rPr lang="ru-RU" sz="2800" dirty="0" smtClean="0">
                <a:solidFill>
                  <a:schemeClr val="tx1"/>
                </a:solidFill>
                <a:hlinkClick r:id="rId4" action="ppaction://hlinksldjump"/>
              </a:rPr>
              <a:t>Проверка диска на наличии ошибок</a:t>
            </a:r>
            <a:endParaRPr lang="ru-RU" sz="2800" dirty="0" smtClean="0">
              <a:solidFill>
                <a:schemeClr val="tx1"/>
              </a:solidFill>
            </a:endParaRPr>
          </a:p>
        </p:txBody>
      </p:sp>
    </p:spTree>
  </p:cSld>
  <p:clrMapOvr>
    <a:masterClrMapping/>
  </p:clrMapOvr>
  <p:transition advClick="0" advTm="60025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14480" y="714356"/>
            <a:ext cx="5715040" cy="461665"/>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Очистка диска применяется для…</a:t>
            </a:r>
            <a:endParaRPr lang="ru-RU" sz="2400" dirty="0"/>
          </a:p>
        </p:txBody>
      </p:sp>
      <p:sp>
        <p:nvSpPr>
          <p:cNvPr id="3" name="TextBox 2"/>
          <p:cNvSpPr txBox="1"/>
          <p:nvPr/>
        </p:nvSpPr>
        <p:spPr>
          <a:xfrm>
            <a:off x="2285984" y="2143116"/>
            <a:ext cx="4572032" cy="2677656"/>
          </a:xfrm>
          <a:prstGeom prst="rect">
            <a:avLst/>
          </a:prstGeom>
          <a:blipFill>
            <a:blip r:embed="rId2"/>
            <a:tile tx="0" ty="0" sx="100000" sy="100000" flip="none" algn="tl"/>
          </a:blipFill>
        </p:spPr>
        <p:style>
          <a:lnRef idx="1">
            <a:schemeClr val="dk1"/>
          </a:lnRef>
          <a:fillRef idx="3">
            <a:schemeClr val="dk1"/>
          </a:fillRef>
          <a:effectRef idx="2">
            <a:schemeClr val="dk1"/>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Очистки от пыли жесткого диска</a:t>
            </a:r>
            <a:endParaRPr lang="ru-RU" sz="2800" dirty="0" smtClean="0"/>
          </a:p>
          <a:p>
            <a:pPr marL="342900" indent="-342900">
              <a:buAutoNum type="arabicPeriod"/>
            </a:pPr>
            <a:r>
              <a:rPr lang="ru-RU" sz="2800" dirty="0" smtClean="0">
                <a:hlinkClick r:id="rId4" action="ppaction://hlinksldjump"/>
              </a:rPr>
              <a:t>Удаление ненужных программ</a:t>
            </a:r>
            <a:endParaRPr lang="ru-RU" sz="2800" dirty="0" smtClean="0"/>
          </a:p>
          <a:p>
            <a:pPr marL="342900" indent="-342900">
              <a:buAutoNum type="arabicPeriod"/>
            </a:pPr>
            <a:r>
              <a:rPr lang="ru-RU" sz="2800" dirty="0" smtClean="0">
                <a:hlinkClick r:id="rId3" action="ppaction://hlinksldjump"/>
              </a:rPr>
              <a:t>Преобразования интерфейса ОС</a:t>
            </a:r>
            <a:endParaRPr lang="ru-RU" sz="2800" dirty="0"/>
          </a:p>
        </p:txBody>
      </p:sp>
    </p:spTree>
  </p:cSld>
  <p:clrMapOvr>
    <a:masterClrMapping/>
  </p:clrMapOvr>
  <p:transition advClick="0" advTm="60051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43042" y="642918"/>
            <a:ext cx="5715040" cy="461665"/>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Очистка диска применяется для…</a:t>
            </a:r>
            <a:endParaRPr lang="ru-RU" sz="2400" dirty="0"/>
          </a:p>
        </p:txBody>
      </p:sp>
      <p:sp>
        <p:nvSpPr>
          <p:cNvPr id="3" name="TextBox 2"/>
          <p:cNvSpPr txBox="1"/>
          <p:nvPr/>
        </p:nvSpPr>
        <p:spPr>
          <a:xfrm>
            <a:off x="2285984" y="1928802"/>
            <a:ext cx="4572032" cy="2677656"/>
          </a:xfrm>
          <a:prstGeom prst="rect">
            <a:avLst/>
          </a:prstGeom>
          <a:blipFill>
            <a:blip r:embed="rId2"/>
            <a:tile tx="0" ty="0" sx="100000" sy="100000" flip="none" algn="tl"/>
          </a:blipFill>
        </p:spPr>
        <p:style>
          <a:lnRef idx="1">
            <a:schemeClr val="accent3"/>
          </a:lnRef>
          <a:fillRef idx="3">
            <a:schemeClr val="accent3"/>
          </a:fillRef>
          <a:effectRef idx="2">
            <a:schemeClr val="accent3"/>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Очистки от пыли жесткого диска</a:t>
            </a:r>
            <a:endParaRPr lang="ru-RU" sz="2800" dirty="0" smtClean="0"/>
          </a:p>
          <a:p>
            <a:pPr marL="342900" indent="-342900">
              <a:buAutoNum type="arabicPeriod"/>
            </a:pPr>
            <a:r>
              <a:rPr lang="ru-RU" sz="2800" dirty="0" smtClean="0">
                <a:hlinkClick r:id="rId4" action="ppaction://hlinksldjump"/>
              </a:rPr>
              <a:t>Удаление ненужных программ</a:t>
            </a:r>
            <a:endParaRPr lang="ru-RU" sz="2800" dirty="0" smtClean="0"/>
          </a:p>
          <a:p>
            <a:pPr marL="342900" indent="-342900">
              <a:buAutoNum type="arabicPeriod"/>
            </a:pPr>
            <a:r>
              <a:rPr lang="ru-RU" sz="2800" dirty="0" smtClean="0">
                <a:hlinkClick r:id="rId3" action="ppaction://hlinksldjump"/>
              </a:rPr>
              <a:t>Преобразования интерфейса ОС</a:t>
            </a:r>
            <a:endParaRPr lang="ru-RU" sz="2800" dirty="0"/>
          </a:p>
        </p:txBody>
      </p:sp>
    </p:spTree>
  </p:cSld>
  <p:clrMapOvr>
    <a:masterClrMapping/>
  </p:clrMapOvr>
  <p:transition advClick="0" advTm="60026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85918" y="642918"/>
            <a:ext cx="5715040" cy="461665"/>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Очистка диска применяется для…</a:t>
            </a:r>
            <a:endParaRPr lang="ru-RU" sz="2400" dirty="0"/>
          </a:p>
        </p:txBody>
      </p:sp>
      <p:sp>
        <p:nvSpPr>
          <p:cNvPr id="3" name="TextBox 2"/>
          <p:cNvSpPr txBox="1"/>
          <p:nvPr/>
        </p:nvSpPr>
        <p:spPr>
          <a:xfrm>
            <a:off x="2285984" y="2071678"/>
            <a:ext cx="4572032" cy="2677656"/>
          </a:xfrm>
          <a:prstGeom prst="rect">
            <a:avLst/>
          </a:prstGeom>
          <a:blipFill>
            <a:blip r:embed="rId2"/>
            <a:tile tx="0" ty="0" sx="100000" sy="100000" flip="none" algn="tl"/>
          </a:blipFill>
        </p:spPr>
        <p:style>
          <a:lnRef idx="0">
            <a:schemeClr val="accent4"/>
          </a:lnRef>
          <a:fillRef idx="3">
            <a:schemeClr val="accent4"/>
          </a:fillRef>
          <a:effectRef idx="3">
            <a:schemeClr val="accent4"/>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Очистки от пыли жесткого диска</a:t>
            </a:r>
            <a:endParaRPr lang="ru-RU" sz="2800" dirty="0" smtClean="0"/>
          </a:p>
          <a:p>
            <a:pPr marL="342900" indent="-342900">
              <a:buAutoNum type="arabicPeriod"/>
            </a:pPr>
            <a:r>
              <a:rPr lang="ru-RU" sz="2800" dirty="0" smtClean="0">
                <a:hlinkClick r:id="rId4" action="ppaction://hlinksldjump"/>
              </a:rPr>
              <a:t>Удаление ненужных программ</a:t>
            </a:r>
            <a:endParaRPr lang="ru-RU" sz="2800" dirty="0" smtClean="0"/>
          </a:p>
          <a:p>
            <a:pPr marL="342900" indent="-342900">
              <a:buAutoNum type="arabicPeriod"/>
            </a:pPr>
            <a:r>
              <a:rPr lang="ru-RU" sz="2800" dirty="0" smtClean="0">
                <a:hlinkClick r:id="rId3" action="ppaction://hlinksldjump"/>
              </a:rPr>
              <a:t>Преобразования интерфейса ОС</a:t>
            </a:r>
            <a:endParaRPr lang="ru-RU" sz="2800" dirty="0"/>
          </a:p>
        </p:txBody>
      </p:sp>
    </p:spTree>
  </p:cSld>
  <p:clrMapOvr>
    <a:masterClrMapping/>
  </p:clrMapOvr>
  <p:transition advClick="0" advTm="60037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14480" y="642918"/>
            <a:ext cx="5715040" cy="461665"/>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Очистка диска применяется для…</a:t>
            </a:r>
            <a:endParaRPr lang="ru-RU" sz="2400" dirty="0"/>
          </a:p>
        </p:txBody>
      </p:sp>
      <p:sp>
        <p:nvSpPr>
          <p:cNvPr id="3" name="TextBox 2"/>
          <p:cNvSpPr txBox="1"/>
          <p:nvPr/>
        </p:nvSpPr>
        <p:spPr>
          <a:xfrm>
            <a:off x="2357422" y="2000240"/>
            <a:ext cx="4572032" cy="2677656"/>
          </a:xfrm>
          <a:prstGeom prst="rect">
            <a:avLst/>
          </a:prstGeom>
          <a:blipFill>
            <a:blip r:embed="rId2"/>
            <a:tile tx="0" ty="0" sx="100000" sy="100000" flip="none" algn="tl"/>
          </a:blipFill>
        </p:spPr>
        <p:style>
          <a:lnRef idx="3">
            <a:schemeClr val="lt1"/>
          </a:lnRef>
          <a:fillRef idx="1">
            <a:schemeClr val="dk1"/>
          </a:fillRef>
          <a:effectRef idx="1">
            <a:schemeClr val="dk1"/>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Очистки от пыли жесткого диска</a:t>
            </a:r>
            <a:endParaRPr lang="ru-RU" sz="2800" dirty="0" smtClean="0"/>
          </a:p>
          <a:p>
            <a:pPr marL="342900" indent="-342900">
              <a:buAutoNum type="arabicPeriod"/>
            </a:pPr>
            <a:r>
              <a:rPr lang="ru-RU" sz="2800" dirty="0" smtClean="0">
                <a:hlinkClick r:id="rId4" action="ppaction://hlinksldjump"/>
              </a:rPr>
              <a:t>Удаление ненужных программ</a:t>
            </a:r>
            <a:endParaRPr lang="ru-RU" sz="2800" dirty="0" smtClean="0"/>
          </a:p>
          <a:p>
            <a:pPr marL="342900" indent="-342900">
              <a:buAutoNum type="arabicPeriod"/>
            </a:pPr>
            <a:r>
              <a:rPr lang="ru-RU" sz="2800" dirty="0" smtClean="0">
                <a:hlinkClick r:id="rId3" action="ppaction://hlinksldjump"/>
              </a:rPr>
              <a:t>Преобразования интерфейса ОС</a:t>
            </a:r>
            <a:endParaRPr lang="ru-RU" sz="2800" dirty="0"/>
          </a:p>
        </p:txBody>
      </p:sp>
    </p:spTree>
  </p:cSld>
  <p:clrMapOvr>
    <a:masterClrMapping/>
  </p:clrMapOvr>
  <p:transition advClick="0" advTm="60025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714480" y="714356"/>
            <a:ext cx="5715040" cy="461665"/>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Очистка диска применяется для…</a:t>
            </a:r>
            <a:endParaRPr lang="ru-RU" sz="2400" dirty="0"/>
          </a:p>
        </p:txBody>
      </p:sp>
      <p:sp>
        <p:nvSpPr>
          <p:cNvPr id="3" name="TextBox 2"/>
          <p:cNvSpPr txBox="1"/>
          <p:nvPr/>
        </p:nvSpPr>
        <p:spPr>
          <a:xfrm>
            <a:off x="2357422" y="2214554"/>
            <a:ext cx="4572032" cy="2677656"/>
          </a:xfrm>
          <a:prstGeom prst="rect">
            <a:avLst/>
          </a:prstGeom>
          <a:blipFill>
            <a:blip r:embed="rId2"/>
            <a:tile tx="0" ty="0" sx="100000" sy="100000" flip="none" algn="tl"/>
          </a:blipFill>
        </p:spPr>
        <p:style>
          <a:lnRef idx="1">
            <a:schemeClr val="accent4"/>
          </a:lnRef>
          <a:fillRef idx="3">
            <a:schemeClr val="accent4"/>
          </a:fillRef>
          <a:effectRef idx="2">
            <a:schemeClr val="accent4"/>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Очистки от пыли жесткого диска</a:t>
            </a:r>
            <a:endParaRPr lang="ru-RU" sz="2800" dirty="0" smtClean="0"/>
          </a:p>
          <a:p>
            <a:pPr marL="342900" indent="-342900">
              <a:buAutoNum type="arabicPeriod"/>
            </a:pPr>
            <a:r>
              <a:rPr lang="ru-RU" sz="2800" dirty="0" smtClean="0">
                <a:hlinkClick r:id="rId4" action="ppaction://hlinksldjump"/>
              </a:rPr>
              <a:t>Удаление ненужных программ</a:t>
            </a:r>
            <a:endParaRPr lang="ru-RU" sz="2800" dirty="0" smtClean="0"/>
          </a:p>
          <a:p>
            <a:pPr marL="342900" indent="-342900">
              <a:buAutoNum type="arabicPeriod"/>
            </a:pPr>
            <a:r>
              <a:rPr lang="ru-RU" sz="2800" dirty="0" smtClean="0">
                <a:hlinkClick r:id="rId3" action="ppaction://hlinksldjump"/>
              </a:rPr>
              <a:t>Преобразования интерфейса ОС</a:t>
            </a:r>
            <a:endParaRPr lang="ru-RU" sz="2800" dirty="0"/>
          </a:p>
        </p:txBody>
      </p:sp>
    </p:spTree>
  </p:cSld>
  <p:clrMapOvr>
    <a:masterClrMapping/>
  </p:clrMapOvr>
  <p:transition advClick="0" advTm="60040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000232" y="1857364"/>
            <a:ext cx="5429288" cy="3539430"/>
          </a:xfrm>
          <a:prstGeom prst="rect">
            <a:avLst/>
          </a:prstGeom>
          <a:blipFill>
            <a:blip r:embed="rId2"/>
            <a:tile tx="0" ty="0" sx="100000" sy="100000" flip="none" algn="tl"/>
          </a:blipFill>
        </p:spPr>
        <p:style>
          <a:lnRef idx="0">
            <a:schemeClr val="accent4"/>
          </a:lnRef>
          <a:fillRef idx="3">
            <a:schemeClr val="accent4"/>
          </a:fillRef>
          <a:effectRef idx="3">
            <a:schemeClr val="accent4"/>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Выполнения заданий, заданные в назначенное время пользователем</a:t>
            </a:r>
            <a:endParaRPr lang="ru-RU" sz="2800" dirty="0" smtClean="0"/>
          </a:p>
          <a:p>
            <a:pPr marL="342900" indent="-342900">
              <a:buAutoNum type="arabicPeriod"/>
            </a:pPr>
            <a:r>
              <a:rPr lang="ru-RU" sz="2800" dirty="0" smtClean="0">
                <a:hlinkClick r:id="rId4" action="ppaction://hlinksldjump"/>
              </a:rPr>
              <a:t>Задания, которые выполняются ежедневно ОС, автоматически</a:t>
            </a:r>
          </a:p>
          <a:p>
            <a:pPr marL="342900" indent="-342900">
              <a:buAutoNum type="arabicPeriod"/>
            </a:pPr>
            <a:r>
              <a:rPr lang="ru-RU" sz="2800" dirty="0" smtClean="0">
                <a:hlinkClick r:id="rId4" action="ppaction://hlinksldjump"/>
              </a:rPr>
              <a:t>Заданий ОС, которые сама назначает …</a:t>
            </a:r>
            <a:endParaRPr lang="ru-RU" sz="2800" dirty="0"/>
          </a:p>
        </p:txBody>
      </p:sp>
      <p:sp>
        <p:nvSpPr>
          <p:cNvPr id="4" name="TextBox 3"/>
          <p:cNvSpPr txBox="1"/>
          <p:nvPr/>
        </p:nvSpPr>
        <p:spPr>
          <a:xfrm>
            <a:off x="2214546" y="785794"/>
            <a:ext cx="4857784" cy="83099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Планировщик заданий используется  для…</a:t>
            </a:r>
            <a:endParaRPr lang="ru-RU" sz="2400" dirty="0"/>
          </a:p>
        </p:txBody>
      </p:sp>
    </p:spTree>
  </p:cSld>
  <p:clrMapOvr>
    <a:masterClrMapping/>
  </p:clrMapOvr>
  <p:transition advClick="0" advTm="60035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4282" y="214290"/>
            <a:ext cx="8748629" cy="707886"/>
          </a:xfrm>
          <a:prstGeom prst="rect">
            <a:avLst/>
          </a:prstGeom>
        </p:spPr>
        <p:style>
          <a:lnRef idx="1">
            <a:schemeClr val="dk1"/>
          </a:lnRef>
          <a:fillRef idx="3">
            <a:schemeClr val="dk1"/>
          </a:fillRef>
          <a:effectRef idx="2">
            <a:schemeClr val="dk1"/>
          </a:effectRef>
          <a:fontRef idx="minor">
            <a:schemeClr val="lt1"/>
          </a:fontRef>
        </p:style>
        <p:txBody>
          <a:bodyPr wrap="square" lIns="91440" tIns="45720" rIns="91440" bIns="45720">
            <a:spAutoFit/>
            <a:scene3d>
              <a:camera prst="perspectiveAbove"/>
              <a:lightRig rig="threePt" dir="t"/>
            </a:scene3d>
            <a:sp3d extrusionH="57150">
              <a:bevelT w="38100" h="38100" prst="convex"/>
            </a:sp3d>
          </a:bodyPr>
          <a:lstStyle/>
          <a:p>
            <a:pPr algn="ctr"/>
            <a:r>
              <a:rPr lang="ru-RU" sz="2000"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Доступ к служебным программам ОС </a:t>
            </a:r>
            <a:r>
              <a:rPr lang="en-US" sz="2000" i="1"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Windows</a:t>
            </a:r>
            <a:r>
              <a:rPr lang="ru-RU" sz="2000"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 осуществляется с помощью команд меню</a:t>
            </a:r>
            <a:endParaRPr lang="ru-RU" sz="2000" dirty="0">
              <a:ln w="18415" cmpd="sng">
                <a:solidFill>
                  <a:srgbClr val="FFFFFF"/>
                </a:solidFill>
                <a:prstDash val="solid"/>
              </a:ln>
              <a:solidFill>
                <a:srgbClr val="C00000"/>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p:txBody>
      </p:sp>
      <p:sp>
        <p:nvSpPr>
          <p:cNvPr id="5" name="Прямоугольник 4"/>
          <p:cNvSpPr/>
          <p:nvPr/>
        </p:nvSpPr>
        <p:spPr>
          <a:xfrm>
            <a:off x="1428728" y="1000108"/>
            <a:ext cx="6000792" cy="369332"/>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Пуск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Программы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Стандартные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Служебные</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6" name="Рисунок 5" descr="1.jpg"/>
          <p:cNvPicPr>
            <a:picLocks/>
          </p:cNvPicPr>
          <p:nvPr/>
        </p:nvPicPr>
        <p:blipFill>
          <a:blip r:embed="rId3"/>
          <a:stretch>
            <a:fillRect/>
          </a:stretch>
        </p:blipFill>
        <p:spPr>
          <a:xfrm>
            <a:off x="428596" y="1285860"/>
            <a:ext cx="8280000" cy="5214974"/>
          </a:xfrm>
          <a:prstGeom prst="rect">
            <a:avLst/>
          </a:prstGeom>
        </p:spPr>
      </p:pic>
      <p:sp>
        <p:nvSpPr>
          <p:cNvPr id="7" name="Прямоугольник 6">
            <a:hlinkClick r:id="rId4" action="ppaction://hlinksldjump"/>
          </p:cNvPr>
          <p:cNvSpPr/>
          <p:nvPr/>
        </p:nvSpPr>
        <p:spPr>
          <a:xfrm>
            <a:off x="4071934" y="3300992"/>
            <a:ext cx="2214578" cy="142876"/>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6060"/>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14546" y="785794"/>
            <a:ext cx="4857784" cy="83099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Планировщик заданий используется  для…</a:t>
            </a:r>
            <a:endParaRPr lang="ru-RU" sz="2400" dirty="0"/>
          </a:p>
        </p:txBody>
      </p:sp>
      <p:sp>
        <p:nvSpPr>
          <p:cNvPr id="3" name="TextBox 2"/>
          <p:cNvSpPr txBox="1"/>
          <p:nvPr/>
        </p:nvSpPr>
        <p:spPr>
          <a:xfrm>
            <a:off x="1857356" y="1857364"/>
            <a:ext cx="5429288" cy="3539430"/>
          </a:xfrm>
          <a:prstGeom prst="rect">
            <a:avLst/>
          </a:prstGeom>
          <a:blipFill>
            <a:blip r:embed="rId2"/>
            <a:tile tx="0" ty="0" sx="100000" sy="100000" flip="none" algn="tl"/>
          </a:blipFill>
        </p:spPr>
        <p:style>
          <a:lnRef idx="1">
            <a:schemeClr val="accent3"/>
          </a:lnRef>
          <a:fillRef idx="3">
            <a:schemeClr val="accent3"/>
          </a:fillRef>
          <a:effectRef idx="2">
            <a:schemeClr val="accent3"/>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Выполнения заданий, заданные в определенное время пользователем</a:t>
            </a:r>
            <a:endParaRPr lang="ru-RU" sz="2800" dirty="0" smtClean="0"/>
          </a:p>
          <a:p>
            <a:pPr marL="342900" indent="-342900">
              <a:buAutoNum type="arabicPeriod"/>
            </a:pPr>
            <a:r>
              <a:rPr lang="ru-RU" sz="2800" dirty="0" smtClean="0">
                <a:hlinkClick r:id="rId4" action="ppaction://hlinksldjump"/>
              </a:rPr>
              <a:t>Заданий, которые выполняются ежедневно ОС, автоматически</a:t>
            </a:r>
          </a:p>
          <a:p>
            <a:pPr marL="342900" indent="-342900">
              <a:buAutoNum type="arabicPeriod"/>
            </a:pPr>
            <a:r>
              <a:rPr lang="ru-RU" sz="2800" dirty="0" smtClean="0">
                <a:hlinkClick r:id="rId4" action="ppaction://hlinksldjump"/>
              </a:rPr>
              <a:t>Заданий ОС, которые сама назначает …</a:t>
            </a:r>
            <a:endParaRPr lang="ru-RU" sz="2800" dirty="0"/>
          </a:p>
        </p:txBody>
      </p:sp>
    </p:spTree>
  </p:cSld>
  <p:clrMapOvr>
    <a:masterClrMapping/>
  </p:clrMapOvr>
  <p:transition advClick="0" advTm="601150"/>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785918" y="1857364"/>
            <a:ext cx="5429288" cy="3539430"/>
          </a:xfrm>
          <a:prstGeom prst="rect">
            <a:avLst/>
          </a:prstGeom>
          <a:blipFill>
            <a:blip r:embed="rId2"/>
            <a:tile tx="0" ty="0" sx="100000" sy="100000" flip="none" algn="tl"/>
          </a:blipFill>
        </p:spPr>
        <p:style>
          <a:lnRef idx="1">
            <a:schemeClr val="accent4"/>
          </a:lnRef>
          <a:fillRef idx="3">
            <a:schemeClr val="accent4"/>
          </a:fillRef>
          <a:effectRef idx="2">
            <a:schemeClr val="accent4"/>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Выполнения заданий, заданные в определенное время пользователем</a:t>
            </a:r>
            <a:endParaRPr lang="ru-RU" sz="2800" dirty="0" smtClean="0"/>
          </a:p>
          <a:p>
            <a:pPr marL="342900" indent="-342900">
              <a:buAutoNum type="arabicPeriod"/>
            </a:pPr>
            <a:r>
              <a:rPr lang="ru-RU" sz="2800" dirty="0" smtClean="0">
                <a:hlinkClick r:id="rId4" action="ppaction://hlinksldjump"/>
              </a:rPr>
              <a:t>Задания, которые выполняются ежедневно ОС, автоматически</a:t>
            </a:r>
          </a:p>
          <a:p>
            <a:pPr marL="342900" indent="-342900">
              <a:buAutoNum type="arabicPeriod"/>
            </a:pPr>
            <a:r>
              <a:rPr lang="ru-RU" sz="2800" dirty="0" smtClean="0">
                <a:hlinkClick r:id="rId4" action="ppaction://hlinksldjump"/>
              </a:rPr>
              <a:t>Заданий ОС, которые сама  назначает…</a:t>
            </a:r>
            <a:endParaRPr lang="ru-RU" sz="2800" dirty="0"/>
          </a:p>
        </p:txBody>
      </p:sp>
      <p:sp>
        <p:nvSpPr>
          <p:cNvPr id="4" name="TextBox 3"/>
          <p:cNvSpPr txBox="1"/>
          <p:nvPr/>
        </p:nvSpPr>
        <p:spPr>
          <a:xfrm>
            <a:off x="2214546" y="785794"/>
            <a:ext cx="4857784" cy="83099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Планировщик заданий используется  для…</a:t>
            </a:r>
            <a:endParaRPr lang="ru-RU" sz="2400" dirty="0"/>
          </a:p>
        </p:txBody>
      </p:sp>
    </p:spTree>
  </p:cSld>
  <p:clrMapOvr>
    <a:masterClrMapping/>
  </p:clrMapOvr>
  <p:transition advClick="0" advTm="600840"/>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28794" y="1928802"/>
            <a:ext cx="5429288" cy="3539430"/>
          </a:xfrm>
          <a:prstGeom prst="rect">
            <a:avLst/>
          </a:prstGeom>
          <a:blipFill>
            <a:blip r:embed="rId2"/>
            <a:tile tx="0" ty="0" sx="100000" sy="100000" flip="none" algn="tl"/>
          </a:blipFill>
        </p:spPr>
        <p:style>
          <a:lnRef idx="0">
            <a:schemeClr val="dk1"/>
          </a:lnRef>
          <a:fillRef idx="3">
            <a:schemeClr val="dk1"/>
          </a:fillRef>
          <a:effectRef idx="3">
            <a:schemeClr val="dk1"/>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Выполнения заданий, заданные в определенное время пользователем</a:t>
            </a:r>
            <a:endParaRPr lang="ru-RU" sz="2800" dirty="0" smtClean="0"/>
          </a:p>
          <a:p>
            <a:pPr marL="342900" indent="-342900">
              <a:buAutoNum type="arabicPeriod"/>
            </a:pPr>
            <a:r>
              <a:rPr lang="ru-RU" sz="2800" dirty="0" smtClean="0">
                <a:hlinkClick r:id="rId4" action="ppaction://hlinksldjump"/>
              </a:rPr>
              <a:t>Задания, которые выполняются ежедневно ОС, автоматически</a:t>
            </a:r>
            <a:endParaRPr lang="ru-RU" sz="2800" dirty="0" smtClean="0"/>
          </a:p>
          <a:p>
            <a:pPr marL="342900" indent="-342900">
              <a:buAutoNum type="arabicPeriod"/>
            </a:pPr>
            <a:r>
              <a:rPr lang="ru-RU" sz="2800" dirty="0" smtClean="0">
                <a:hlinkClick r:id="rId4" action="ppaction://hlinksldjump"/>
              </a:rPr>
              <a:t>Заданий ОС, которые сама назначает …</a:t>
            </a:r>
            <a:endParaRPr lang="ru-RU" sz="2800" dirty="0"/>
          </a:p>
        </p:txBody>
      </p:sp>
      <p:sp>
        <p:nvSpPr>
          <p:cNvPr id="4" name="TextBox 3"/>
          <p:cNvSpPr txBox="1"/>
          <p:nvPr/>
        </p:nvSpPr>
        <p:spPr>
          <a:xfrm>
            <a:off x="2214546" y="785794"/>
            <a:ext cx="4857784" cy="83099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Планировщик заданий используется  для…</a:t>
            </a:r>
            <a:endParaRPr lang="ru-RU" sz="2400" dirty="0"/>
          </a:p>
        </p:txBody>
      </p:sp>
    </p:spTree>
  </p:cSld>
  <p:clrMapOvr>
    <a:masterClrMapping/>
  </p:clrMapOvr>
  <p:transition advClick="0" advTm="600700"/>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928794" y="1857364"/>
            <a:ext cx="5429288" cy="3539430"/>
          </a:xfrm>
          <a:prstGeom prst="rect">
            <a:avLst/>
          </a:prstGeom>
          <a:blipFill>
            <a:blip r:embed="rId2"/>
            <a:tile tx="0" ty="0" sx="100000" sy="100000" flip="none" algn="tl"/>
          </a:blipFill>
        </p:spPr>
        <p:style>
          <a:lnRef idx="3">
            <a:schemeClr val="lt1"/>
          </a:lnRef>
          <a:fillRef idx="1">
            <a:schemeClr val="accent4"/>
          </a:fillRef>
          <a:effectRef idx="1">
            <a:schemeClr val="accent4"/>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Выполнения заданий, заданные в определенное время пользователем</a:t>
            </a:r>
            <a:endParaRPr lang="ru-RU" sz="2800" dirty="0" smtClean="0"/>
          </a:p>
          <a:p>
            <a:pPr marL="342900" indent="-342900">
              <a:buAutoNum type="arabicPeriod"/>
            </a:pPr>
            <a:r>
              <a:rPr lang="ru-RU" sz="2800" dirty="0" smtClean="0">
                <a:hlinkClick r:id="rId3" action="ppaction://hlinksldjump"/>
              </a:rPr>
              <a:t>Задания, которые выполняются ежедневно ОС, автоматически</a:t>
            </a:r>
            <a:endParaRPr lang="ru-RU" sz="2800" dirty="0" smtClean="0"/>
          </a:p>
          <a:p>
            <a:pPr marL="342900" indent="-342900">
              <a:buAutoNum type="arabicPeriod"/>
            </a:pPr>
            <a:r>
              <a:rPr lang="ru-RU" sz="2800" dirty="0" smtClean="0">
                <a:hlinkClick r:id="rId3" action="ppaction://hlinksldjump"/>
              </a:rPr>
              <a:t>ОС назначает их по желанию…</a:t>
            </a:r>
            <a:endParaRPr lang="ru-RU" sz="2800" dirty="0"/>
          </a:p>
        </p:txBody>
      </p:sp>
      <p:sp>
        <p:nvSpPr>
          <p:cNvPr id="4" name="TextBox 3"/>
          <p:cNvSpPr txBox="1"/>
          <p:nvPr/>
        </p:nvSpPr>
        <p:spPr>
          <a:xfrm>
            <a:off x="2214546" y="785794"/>
            <a:ext cx="4857784" cy="83099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Планировщик заданий используется  для…</a:t>
            </a:r>
            <a:endParaRPr lang="ru-RU" sz="2400" dirty="0"/>
          </a:p>
        </p:txBody>
      </p:sp>
    </p:spTree>
  </p:cSld>
  <p:clrMapOvr>
    <a:masterClrMapping/>
  </p:clrMapOvr>
  <p:transition advClick="0" advTm="600810"/>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57356" y="1857364"/>
            <a:ext cx="5429288" cy="3539430"/>
          </a:xfrm>
          <a:prstGeom prst="rect">
            <a:avLst/>
          </a:prstGeom>
          <a:blipFill>
            <a:blip r:embed="rId2"/>
            <a:tile tx="0" ty="0" sx="100000" sy="100000" flip="none" algn="tl"/>
          </a:blipFill>
        </p:spPr>
        <p:style>
          <a:lnRef idx="1">
            <a:schemeClr val="accent4"/>
          </a:lnRef>
          <a:fillRef idx="3">
            <a:schemeClr val="accent4"/>
          </a:fillRef>
          <a:effectRef idx="2">
            <a:schemeClr val="accent4"/>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Выполнения заданий, заданные в определенное время пользователем</a:t>
            </a:r>
            <a:endParaRPr lang="ru-RU" sz="2800" dirty="0" smtClean="0"/>
          </a:p>
          <a:p>
            <a:pPr marL="342900" indent="-342900">
              <a:buAutoNum type="arabicPeriod"/>
            </a:pPr>
            <a:r>
              <a:rPr lang="ru-RU" sz="2800" dirty="0" smtClean="0">
                <a:hlinkClick r:id="rId4" action="ppaction://hlinksldjump"/>
              </a:rPr>
              <a:t>Задания, которые выполняются ежедневно ОС, автоматически</a:t>
            </a:r>
            <a:endParaRPr lang="ru-RU" sz="2800" dirty="0" smtClean="0"/>
          </a:p>
          <a:p>
            <a:pPr marL="342900" indent="-342900">
              <a:buAutoNum type="arabicPeriod"/>
            </a:pPr>
            <a:r>
              <a:rPr lang="ru-RU" sz="2800" dirty="0" smtClean="0">
                <a:hlinkClick r:id="rId4" action="ppaction://hlinksldjump"/>
              </a:rPr>
              <a:t>Заданий ОС, которые сама  назначает…</a:t>
            </a:r>
            <a:endParaRPr lang="ru-RU" sz="2800" dirty="0"/>
          </a:p>
        </p:txBody>
      </p:sp>
      <p:sp>
        <p:nvSpPr>
          <p:cNvPr id="4" name="TextBox 3"/>
          <p:cNvSpPr txBox="1"/>
          <p:nvPr/>
        </p:nvSpPr>
        <p:spPr>
          <a:xfrm>
            <a:off x="2214546" y="785794"/>
            <a:ext cx="4857784" cy="83099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Планировщик заданий используется  для…</a:t>
            </a:r>
            <a:endParaRPr lang="ru-RU" sz="2400" dirty="0"/>
          </a:p>
        </p:txBody>
      </p:sp>
    </p:spTree>
  </p:cSld>
  <p:clrMapOvr>
    <a:masterClrMapping/>
  </p:clrMapOvr>
  <p:transition advClick="0" advTm="600710"/>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857356" y="1857364"/>
            <a:ext cx="5429288" cy="3539430"/>
          </a:xfrm>
          <a:prstGeom prst="rect">
            <a:avLst/>
          </a:prstGeom>
          <a:blipFill>
            <a:blip r:embed="rId2"/>
            <a:tile tx="0" ty="0" sx="100000" sy="100000" flip="none" algn="tl"/>
          </a:blipFill>
        </p:spPr>
        <p:style>
          <a:lnRef idx="1">
            <a:schemeClr val="accent4"/>
          </a:lnRef>
          <a:fillRef idx="3">
            <a:schemeClr val="accent4"/>
          </a:fillRef>
          <a:effectRef idx="2">
            <a:schemeClr val="accent4"/>
          </a:effectRef>
          <a:fontRef idx="minor">
            <a:schemeClr val="lt1"/>
          </a:fontRef>
        </p:style>
        <p:txBody>
          <a:bodyPr wrap="square" rtlCol="0">
            <a:spAutoFit/>
          </a:bodyPr>
          <a:lstStyle/>
          <a:p>
            <a:pPr marL="342900" indent="-342900">
              <a:buAutoNum type="arabicPeriod"/>
            </a:pPr>
            <a:r>
              <a:rPr lang="ru-RU" sz="2800" dirty="0" smtClean="0">
                <a:hlinkClick r:id="rId3" action="ppaction://hlinksldjump"/>
              </a:rPr>
              <a:t>Выполнения заданий, заданные в определенное время пользователем</a:t>
            </a:r>
            <a:endParaRPr lang="ru-RU" sz="2800" dirty="0" smtClean="0"/>
          </a:p>
          <a:p>
            <a:pPr marL="342900" indent="-342900">
              <a:buAutoNum type="arabicPeriod"/>
            </a:pPr>
            <a:r>
              <a:rPr lang="ru-RU" sz="2800" dirty="0" smtClean="0">
                <a:hlinkClick r:id="rId3" action="ppaction://hlinksldjump"/>
              </a:rPr>
              <a:t>Задания, которые выполняются ежедневно ОС, автоматически</a:t>
            </a:r>
            <a:endParaRPr lang="ru-RU" sz="2800" dirty="0" smtClean="0"/>
          </a:p>
          <a:p>
            <a:pPr marL="342900" indent="-342900">
              <a:buAutoNum type="arabicPeriod"/>
            </a:pPr>
            <a:r>
              <a:rPr lang="ru-RU" sz="2800" dirty="0" smtClean="0">
                <a:hlinkClick r:id="rId3" action="ppaction://hlinksldjump"/>
              </a:rPr>
              <a:t>Заданий ОС, которые сама   назначает…</a:t>
            </a:r>
            <a:endParaRPr lang="ru-RU" sz="2800" dirty="0"/>
          </a:p>
        </p:txBody>
      </p:sp>
      <p:sp>
        <p:nvSpPr>
          <p:cNvPr id="4" name="TextBox 3"/>
          <p:cNvSpPr txBox="1"/>
          <p:nvPr/>
        </p:nvSpPr>
        <p:spPr>
          <a:xfrm>
            <a:off x="2214546" y="785794"/>
            <a:ext cx="4857784" cy="830997"/>
          </a:xfrm>
          <a:prstGeom prst="rect">
            <a:avLst/>
          </a:prstGeom>
        </p:spPr>
        <p:style>
          <a:lnRef idx="3">
            <a:schemeClr val="lt1"/>
          </a:lnRef>
          <a:fillRef idx="1">
            <a:schemeClr val="dk1"/>
          </a:fillRef>
          <a:effectRef idx="1">
            <a:schemeClr val="dk1"/>
          </a:effectRef>
          <a:fontRef idx="minor">
            <a:schemeClr val="lt1"/>
          </a:fontRef>
        </p:style>
        <p:txBody>
          <a:bodyPr wrap="square" rtlCol="0">
            <a:spAutoFit/>
          </a:bodyPr>
          <a:lstStyle/>
          <a:p>
            <a:r>
              <a:rPr lang="ru-RU" sz="2400" dirty="0" smtClean="0"/>
              <a:t>Планировщик заданий используется  для…</a:t>
            </a:r>
            <a:endParaRPr lang="ru-RU" sz="2400" dirty="0"/>
          </a:p>
        </p:txBody>
      </p:sp>
    </p:spTree>
  </p:cSld>
  <p:clrMapOvr>
    <a:masterClrMapping/>
  </p:clrMapOvr>
  <p:transition advClick="0" advTm="600670"/>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00166" y="2285992"/>
            <a:ext cx="6215106" cy="1754326"/>
          </a:xfrm>
          <a:prstGeom prst="rect">
            <a:avLst/>
          </a:prstGeom>
          <a:noFill/>
        </p:spPr>
        <p:txBody>
          <a:bodyPr wrap="square" lIns="91440" tIns="45720" rIns="91440" bIns="45720">
            <a:spAutoFit/>
          </a:bodyPr>
          <a:lstStyle/>
          <a:p>
            <a:pPr algn="ctr"/>
            <a:r>
              <a:rPr lang="ru-RU" sz="54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glow rad="2286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Ваша оценка</a:t>
            </a:r>
          </a:p>
          <a:p>
            <a:pPr algn="ctr"/>
            <a:r>
              <a:rPr lang="ru-RU" sz="5400" b="1" cap="none" spc="0"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glow rad="2286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5 (отлично)</a:t>
            </a:r>
            <a:endParaRPr lang="ru-RU" sz="5400" b="1" cap="none" spc="0"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glow rad="2286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p:txBody>
      </p:sp>
      <p:sp>
        <p:nvSpPr>
          <p:cNvPr id="4" name="Стрелка вправо 3">
            <a:hlinkClick r:id="rId2" action="ppaction://hlinksldjump"/>
          </p:cNvPr>
          <p:cNvSpPr/>
          <p:nvPr/>
        </p:nvSpPr>
        <p:spPr>
          <a:xfrm>
            <a:off x="6215074" y="5786454"/>
            <a:ext cx="1785950" cy="5715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TextBox 4"/>
          <p:cNvSpPr txBox="1"/>
          <p:nvPr/>
        </p:nvSpPr>
        <p:spPr>
          <a:xfrm>
            <a:off x="6643702" y="5572140"/>
            <a:ext cx="1071570" cy="369332"/>
          </a:xfrm>
          <a:prstGeom prst="rect">
            <a:avLst/>
          </a:prstGeom>
          <a:noFill/>
        </p:spPr>
        <p:txBody>
          <a:bodyPr wrap="square" rtlCol="0">
            <a:spAutoFit/>
          </a:bodyPr>
          <a:lstStyle/>
          <a:p>
            <a:r>
              <a:rPr lang="ru-RU" dirty="0" smtClean="0"/>
              <a:t>далее</a:t>
            </a:r>
            <a:endParaRPr lang="ru-RU" dirty="0"/>
          </a:p>
        </p:txBody>
      </p:sp>
    </p:spTree>
  </p:cSld>
  <p:clrMapOvr>
    <a:masterClrMapping/>
  </p:clrMapOvr>
  <p:transition advClick="0" advTm="600900"/>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20" y="2143116"/>
            <a:ext cx="8358214" cy="3000396"/>
          </a:xfrm>
          <a:prstGeom prst="rect">
            <a:avLst/>
          </a:prstGeom>
          <a:noFill/>
        </p:spPr>
        <p:txBody>
          <a:bodyPr wrap="none" lIns="91440" tIns="45720" rIns="91440" bIns="45720">
            <a:prstTxWarp prst="textWave1">
              <a:avLst/>
            </a:prstTxWarp>
            <a:spAutoFit/>
            <a:scene3d>
              <a:camera prst="isometricOffAxis1Righ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ru-RU" sz="5400" b="1" cap="all" dirty="0" smtClean="0">
                <a:ln/>
                <a:solidFill>
                  <a:schemeClr val="accent1"/>
                </a:solidFill>
                <a:effectLst>
                  <a:glow rad="228600">
                    <a:schemeClr val="accent5">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Ваша оценка</a:t>
            </a:r>
          </a:p>
          <a:p>
            <a:pPr algn="ctr"/>
            <a:r>
              <a:rPr lang="ru-RU" sz="5400" b="1" cap="all" spc="0" dirty="0" smtClean="0">
                <a:ln/>
                <a:solidFill>
                  <a:schemeClr val="accent1"/>
                </a:solidFill>
                <a:effectLst>
                  <a:glow rad="228600">
                    <a:schemeClr val="accent5">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4(хорошо)</a:t>
            </a:r>
            <a:endParaRPr lang="ru-RU" sz="5400" b="1" cap="all" spc="0" dirty="0">
              <a:ln/>
              <a:solidFill>
                <a:schemeClr val="accent1"/>
              </a:solidFill>
              <a:effectLst>
                <a:glow rad="228600">
                  <a:schemeClr val="accent5">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p:txBody>
      </p:sp>
      <p:sp>
        <p:nvSpPr>
          <p:cNvPr id="4" name="Стрелка вправо 3">
            <a:hlinkClick r:id="rId2" action="ppaction://hlinksldjump"/>
          </p:cNvPr>
          <p:cNvSpPr/>
          <p:nvPr/>
        </p:nvSpPr>
        <p:spPr>
          <a:xfrm>
            <a:off x="6215074" y="5786454"/>
            <a:ext cx="1785950" cy="5715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TextBox 4"/>
          <p:cNvSpPr txBox="1"/>
          <p:nvPr/>
        </p:nvSpPr>
        <p:spPr>
          <a:xfrm>
            <a:off x="6643702" y="5572140"/>
            <a:ext cx="1071570" cy="369332"/>
          </a:xfrm>
          <a:prstGeom prst="rect">
            <a:avLst/>
          </a:prstGeom>
          <a:noFill/>
        </p:spPr>
        <p:txBody>
          <a:bodyPr wrap="square" rtlCol="0">
            <a:spAutoFit/>
          </a:bodyPr>
          <a:lstStyle/>
          <a:p>
            <a:r>
              <a:rPr lang="ru-RU" dirty="0" smtClean="0"/>
              <a:t>далее</a:t>
            </a:r>
            <a:endParaRPr lang="ru-RU" dirty="0"/>
          </a:p>
        </p:txBody>
      </p:sp>
    </p:spTree>
  </p:cSld>
  <p:clrMapOvr>
    <a:masterClrMapping/>
  </p:clrMapOvr>
  <p:transition advClick="0" advTm="600670"/>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28596" y="2214554"/>
            <a:ext cx="8073877" cy="1754326"/>
          </a:xfrm>
          <a:prstGeom prst="rect">
            <a:avLst/>
          </a:prstGeom>
          <a:noFill/>
        </p:spPr>
        <p:txBody>
          <a:bodyPr wrap="none" lIns="91440" tIns="45720" rIns="91440" bIns="45720">
            <a:prstTxWarp prst="textChevron">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Ваша оценка</a:t>
            </a:r>
            <a:endParaRPr lang="en-US" sz="54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3</a:t>
            </a:r>
          </a:p>
          <a:p>
            <a:pPr algn="ct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(удовлетворительно)</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glow rad="228600">
                  <a:schemeClr val="accent6">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p:txBody>
      </p:sp>
      <p:sp>
        <p:nvSpPr>
          <p:cNvPr id="4" name="Стрелка вправо 3">
            <a:hlinkClick r:id="rId2" action="ppaction://hlinksldjump"/>
          </p:cNvPr>
          <p:cNvSpPr/>
          <p:nvPr/>
        </p:nvSpPr>
        <p:spPr>
          <a:xfrm>
            <a:off x="6215074" y="5786454"/>
            <a:ext cx="1785950" cy="5715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TextBox 4"/>
          <p:cNvSpPr txBox="1"/>
          <p:nvPr/>
        </p:nvSpPr>
        <p:spPr>
          <a:xfrm>
            <a:off x="6643702" y="5572140"/>
            <a:ext cx="1071570" cy="369332"/>
          </a:xfrm>
          <a:prstGeom prst="rect">
            <a:avLst/>
          </a:prstGeom>
          <a:noFill/>
        </p:spPr>
        <p:txBody>
          <a:bodyPr wrap="square" rtlCol="0">
            <a:spAutoFit/>
          </a:bodyPr>
          <a:lstStyle/>
          <a:p>
            <a:r>
              <a:rPr lang="ru-RU" dirty="0" smtClean="0"/>
              <a:t>далее</a:t>
            </a:r>
            <a:endParaRPr lang="ru-RU" dirty="0"/>
          </a:p>
        </p:txBody>
      </p:sp>
    </p:spTree>
  </p:cSld>
  <p:clrMapOvr>
    <a:masterClrMapping/>
  </p:clrMapOvr>
  <p:transition advClick="0" advTm="60087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14282" y="2285992"/>
            <a:ext cx="8739637" cy="1754326"/>
          </a:xfrm>
          <a:prstGeom prst="rect">
            <a:avLst/>
          </a:prstGeom>
          <a:noFill/>
        </p:spPr>
        <p:txBody>
          <a:bodyPr wrap="none" lIns="91440" tIns="45720" rIns="91440" bIns="45720">
            <a:prstTxWarp prst="textWave2">
              <a:avLst/>
            </a:prstTxWarp>
            <a:spAutoFit/>
            <a:scene3d>
              <a:camera prst="orthographicFront"/>
              <a:lightRig rig="threePt" dir="t"/>
            </a:scene3d>
            <a:sp3d extrusionH="57150">
              <a:bevelT w="38100" h="38100"/>
            </a:sp3d>
          </a:bodyPr>
          <a:lstStyle/>
          <a:p>
            <a:pPr algn="ctr"/>
            <a:r>
              <a:rPr lang="ru-RU"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228600">
                    <a:schemeClr val="accent3">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Ваша оценка</a:t>
            </a:r>
          </a:p>
          <a:p>
            <a:pPr algn="ctr"/>
            <a:r>
              <a:rPr lang="ru-RU" sz="5400" b="1" cap="none" spc="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228600">
                    <a:schemeClr val="accent3">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2(неудовлетворительно)</a:t>
            </a:r>
            <a:endParaRPr lang="ru-RU" sz="5400" b="1" cap="none" spc="0"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glow rad="228600">
                  <a:schemeClr val="accent3">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p:txBody>
      </p:sp>
      <p:sp>
        <p:nvSpPr>
          <p:cNvPr id="4" name="Стрелка вправо 3">
            <a:hlinkClick r:id="rId2" action="ppaction://hlinksldjump"/>
          </p:cNvPr>
          <p:cNvSpPr/>
          <p:nvPr/>
        </p:nvSpPr>
        <p:spPr>
          <a:xfrm>
            <a:off x="6215074" y="5786454"/>
            <a:ext cx="1785950" cy="5715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5" name="TextBox 4"/>
          <p:cNvSpPr txBox="1"/>
          <p:nvPr/>
        </p:nvSpPr>
        <p:spPr>
          <a:xfrm>
            <a:off x="6643702" y="5572140"/>
            <a:ext cx="1071570" cy="369332"/>
          </a:xfrm>
          <a:prstGeom prst="rect">
            <a:avLst/>
          </a:prstGeom>
          <a:noFill/>
        </p:spPr>
        <p:txBody>
          <a:bodyPr wrap="square" rtlCol="0">
            <a:spAutoFit/>
          </a:bodyPr>
          <a:lstStyle/>
          <a:p>
            <a:r>
              <a:rPr lang="ru-RU" dirty="0" smtClean="0"/>
              <a:t>далее</a:t>
            </a:r>
            <a:endParaRPr lang="ru-RU" dirty="0"/>
          </a:p>
        </p:txBody>
      </p:sp>
    </p:spTree>
  </p:cSld>
  <p:clrMapOvr>
    <a:masterClrMapping/>
  </p:clrMapOvr>
  <p:transition advClick="0" advTm="60079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14282" y="214290"/>
            <a:ext cx="8748629" cy="707886"/>
          </a:xfrm>
          <a:prstGeom prst="rect">
            <a:avLst/>
          </a:prstGeom>
        </p:spPr>
        <p:style>
          <a:lnRef idx="1">
            <a:schemeClr val="dk1"/>
          </a:lnRef>
          <a:fillRef idx="3">
            <a:schemeClr val="dk1"/>
          </a:fillRef>
          <a:effectRef idx="2">
            <a:schemeClr val="dk1"/>
          </a:effectRef>
          <a:fontRef idx="minor">
            <a:schemeClr val="lt1"/>
          </a:fontRef>
        </p:style>
        <p:txBody>
          <a:bodyPr wrap="square" lIns="91440" tIns="45720" rIns="91440" bIns="45720">
            <a:spAutoFit/>
            <a:scene3d>
              <a:camera prst="perspectiveAbove"/>
              <a:lightRig rig="threePt" dir="t"/>
            </a:scene3d>
            <a:sp3d extrusionH="57150">
              <a:bevelT w="38100" h="38100" prst="convex"/>
            </a:sp3d>
          </a:bodyPr>
          <a:lstStyle/>
          <a:p>
            <a:pPr algn="ctr"/>
            <a:r>
              <a:rPr lang="ru-RU" sz="2000"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Доступ к служебным программам ОС </a:t>
            </a:r>
            <a:r>
              <a:rPr lang="en-US" sz="2000" i="1"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Windows</a:t>
            </a:r>
            <a:r>
              <a:rPr lang="ru-RU" sz="2000" dirty="0" smtClean="0">
                <a:ln w="18415" cmpd="sng">
                  <a:solidFill>
                    <a:srgbClr val="FFFFFF"/>
                  </a:solidFill>
                  <a:prstDash val="solid"/>
                </a:ln>
                <a:solidFill>
                  <a:srgbClr val="FFFFFF"/>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rPr>
              <a:t> осуществляется с помощью команд меню</a:t>
            </a:r>
            <a:endParaRPr lang="ru-RU" sz="2000" dirty="0">
              <a:ln w="18415" cmpd="sng">
                <a:solidFill>
                  <a:srgbClr val="FFFFFF"/>
                </a:solidFill>
                <a:prstDash val="solid"/>
              </a:ln>
              <a:solidFill>
                <a:srgbClr val="C00000"/>
              </a:solidFill>
              <a:effectLst>
                <a:glow rad="139700">
                  <a:schemeClr val="accent4">
                    <a:satMod val="175000"/>
                    <a:alpha val="40000"/>
                  </a:schemeClr>
                </a:glow>
                <a:outerShdw blurRad="50800" dist="38100" dir="2700000" algn="tl" rotWithShape="0">
                  <a:prstClr val="black">
                    <a:alpha val="40000"/>
                  </a:prstClr>
                </a:outerShdw>
                <a:reflection blurRad="6350" stA="60000" endA="900" endPos="58000" dir="5400000" sy="-100000" algn="bl" rotWithShape="0"/>
              </a:effectLst>
            </a:endParaRPr>
          </a:p>
        </p:txBody>
      </p:sp>
      <p:sp>
        <p:nvSpPr>
          <p:cNvPr id="5" name="Прямоугольник 4"/>
          <p:cNvSpPr/>
          <p:nvPr/>
        </p:nvSpPr>
        <p:spPr>
          <a:xfrm>
            <a:off x="1428728" y="1000108"/>
            <a:ext cx="6000792" cy="369332"/>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Пуск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Программы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Стандартные -</a:t>
            </a:r>
            <a:r>
              <a:rPr lang="en-US"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&gt;</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Служебные</a:t>
            </a:r>
            <a:endParaRPr lang="ru-RU" sz="5400" b="1" cap="none" spc="0"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6" name="Рисунок 5" descr="1.jpg"/>
          <p:cNvPicPr>
            <a:picLocks/>
          </p:cNvPicPr>
          <p:nvPr/>
        </p:nvPicPr>
        <p:blipFill>
          <a:blip r:embed="rId3"/>
          <a:stretch>
            <a:fillRect/>
          </a:stretch>
        </p:blipFill>
        <p:spPr>
          <a:xfrm>
            <a:off x="428400" y="1285860"/>
            <a:ext cx="8280000" cy="5216400"/>
          </a:xfrm>
          <a:prstGeom prst="rect">
            <a:avLst/>
          </a:prstGeom>
        </p:spPr>
      </p:pic>
      <p:sp>
        <p:nvSpPr>
          <p:cNvPr id="7" name="Прямоугольник 6">
            <a:hlinkClick r:id="rId4" action="ppaction://hlinksldjump"/>
          </p:cNvPr>
          <p:cNvSpPr/>
          <p:nvPr/>
        </p:nvSpPr>
        <p:spPr>
          <a:xfrm>
            <a:off x="6286512" y="3429001"/>
            <a:ext cx="1857388" cy="128586"/>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a:hlinkClick r:id="rId5" action="ppaction://hlinksldjump"/>
          </p:cNvPr>
          <p:cNvSpPr/>
          <p:nvPr/>
        </p:nvSpPr>
        <p:spPr>
          <a:xfrm>
            <a:off x="6286512" y="3579310"/>
            <a:ext cx="1857388" cy="133350"/>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 name="Прямоугольник 8">
            <a:hlinkClick r:id="rId6" action="ppaction://hlinksldjump"/>
          </p:cNvPr>
          <p:cNvSpPr/>
          <p:nvPr/>
        </p:nvSpPr>
        <p:spPr>
          <a:xfrm>
            <a:off x="6286512" y="3857628"/>
            <a:ext cx="1857388" cy="119068"/>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 name="Прямоугольник 9">
            <a:hlinkClick r:id="rId7" action="ppaction://hlinksldjump"/>
          </p:cNvPr>
          <p:cNvSpPr/>
          <p:nvPr/>
        </p:nvSpPr>
        <p:spPr>
          <a:xfrm>
            <a:off x="6296038" y="4019558"/>
            <a:ext cx="1857388" cy="123822"/>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1" name="Прямоугольник 10">
            <a:hlinkClick r:id="rId8" action="ppaction://hlinksldjump"/>
          </p:cNvPr>
          <p:cNvSpPr/>
          <p:nvPr/>
        </p:nvSpPr>
        <p:spPr>
          <a:xfrm>
            <a:off x="6286512" y="4156973"/>
            <a:ext cx="1857388" cy="118132"/>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Прямоугольник 11">
            <a:hlinkClick r:id="rId9" action="ppaction://hlinksldjump"/>
          </p:cNvPr>
          <p:cNvSpPr/>
          <p:nvPr/>
        </p:nvSpPr>
        <p:spPr>
          <a:xfrm>
            <a:off x="6286512" y="4306238"/>
            <a:ext cx="1857388" cy="85724"/>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Прямоугольник 12">
            <a:hlinkClick r:id="rId10" action="ppaction://hlinksldjump"/>
          </p:cNvPr>
          <p:cNvSpPr/>
          <p:nvPr/>
        </p:nvSpPr>
        <p:spPr>
          <a:xfrm>
            <a:off x="6286512" y="4572008"/>
            <a:ext cx="1857388" cy="83827"/>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Прямоугольник 13">
            <a:hlinkClick r:id="rId11" action="ppaction://hlinksldjump"/>
          </p:cNvPr>
          <p:cNvSpPr/>
          <p:nvPr/>
        </p:nvSpPr>
        <p:spPr>
          <a:xfrm>
            <a:off x="6286512" y="4426927"/>
            <a:ext cx="1857388" cy="119062"/>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TextBox 14"/>
          <p:cNvSpPr txBox="1"/>
          <p:nvPr/>
        </p:nvSpPr>
        <p:spPr>
          <a:xfrm>
            <a:off x="6643702" y="1500174"/>
            <a:ext cx="1857388" cy="369332"/>
          </a:xfrm>
          <a:prstGeom prst="rect">
            <a:avLst/>
          </a:prstGeom>
          <a:noFill/>
        </p:spPr>
        <p:txBody>
          <a:bodyPr wrap="square" rtlCol="0">
            <a:spAutoFit/>
          </a:bodyPr>
          <a:lstStyle/>
          <a:p>
            <a:r>
              <a:rPr lang="ru-RU" u="sng" dirty="0" smtClean="0">
                <a:hlinkClick r:id="rId12" action="ppaction://hlinksldjump"/>
              </a:rPr>
              <a:t>Перейти к тесту</a:t>
            </a:r>
            <a:endParaRPr lang="ru-RU" u="sng" dirty="0"/>
          </a:p>
        </p:txBody>
      </p:sp>
    </p:spTree>
    <p:custDataLst>
      <p:tags r:id="rId1"/>
    </p:custDataLst>
  </p:cSld>
  <p:clrMapOvr>
    <a:masterClrMapping/>
  </p:clrMapOvr>
  <p:transition advClick="0" advTm="606060"/>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500034" y="1214422"/>
            <a:ext cx="7629396" cy="1357322"/>
          </a:xfrm>
          <a:prstGeom prst="rect">
            <a:avLst/>
          </a:prstGeom>
          <a:noFill/>
        </p:spPr>
        <p:txBody>
          <a:bodyPr wrap="none" lIns="91440" tIns="45720" rIns="91440" bIns="45720">
            <a:prstTxWarp prst="textInflateBottom">
              <a:avLst/>
            </a:prstTxWarp>
            <a:spAutoFit/>
            <a:scene3d>
              <a:camera prst="orthographicFront">
                <a:rot lat="0" lon="0" rev="0"/>
              </a:camera>
              <a:lightRig rig="glow" dir="t">
                <a:rot lat="0" lon="0" rev="3600000"/>
              </a:lightRig>
            </a:scene3d>
            <a:sp3d prstMaterial="softEdge">
              <a:bevelT w="29210" h="16510"/>
              <a:contourClr>
                <a:schemeClr val="accent4">
                  <a:alpha val="95000"/>
                </a:schemeClr>
              </a:contourClr>
            </a:sp3d>
          </a:bodyPr>
          <a:lstStyle/>
          <a:p>
            <a:pPr algn="ctr"/>
            <a:r>
              <a:rPr lang="ru-RU" sz="5400" b="1" dirty="0" smtClean="0">
                <a:ln>
                  <a:prstDash val="solid"/>
                </a:ln>
                <a:solidFill>
                  <a:schemeClr val="accent6"/>
                </a:solidFill>
                <a:effectLst>
                  <a:outerShdw blurRad="88000" dist="50800" dir="5040000" algn="tl">
                    <a:schemeClr val="accent4">
                      <a:tint val="80000"/>
                      <a:satMod val="250000"/>
                      <a:alpha val="45000"/>
                    </a:schemeClr>
                  </a:outerShdw>
                </a:effectLst>
              </a:rPr>
              <a:t>На этом презентация окончена</a:t>
            </a:r>
            <a:endParaRPr lang="ru-RU" sz="5400" b="1" cap="none" spc="0" dirty="0">
              <a:ln>
                <a:prstDash val="solid"/>
              </a:ln>
              <a:solidFill>
                <a:schemeClr val="accent6"/>
              </a:solidFill>
              <a:effectLst>
                <a:outerShdw blurRad="88000" dist="50800" dir="5040000" algn="tl">
                  <a:schemeClr val="accent4">
                    <a:tint val="80000"/>
                    <a:satMod val="250000"/>
                    <a:alpha val="45000"/>
                  </a:schemeClr>
                </a:outerShdw>
              </a:effectLst>
            </a:endParaRPr>
          </a:p>
        </p:txBody>
      </p:sp>
      <p:sp>
        <p:nvSpPr>
          <p:cNvPr id="13" name="TextBox 12"/>
          <p:cNvSpPr txBox="1"/>
          <p:nvPr/>
        </p:nvSpPr>
        <p:spPr>
          <a:xfrm>
            <a:off x="500034" y="2643182"/>
            <a:ext cx="7858180" cy="646331"/>
          </a:xfrm>
          <a:prstGeom prst="rect">
            <a:avLst/>
          </a:prstGeom>
          <a:noFill/>
        </p:spPr>
        <p:txBody>
          <a:bodyPr wrap="square" rtlCol="0">
            <a:spAutoFit/>
          </a:bodyPr>
          <a:lstStyle/>
          <a:p>
            <a:pPr algn="ctr"/>
            <a:r>
              <a:rPr lang="ru-RU" sz="3600" dirty="0" smtClean="0"/>
              <a:t>Для повтора презентации щелкните</a:t>
            </a:r>
            <a:endParaRPr lang="ru-RU" sz="3600" dirty="0"/>
          </a:p>
        </p:txBody>
      </p:sp>
      <p:sp>
        <p:nvSpPr>
          <p:cNvPr id="14" name="TextBox 13">
            <a:hlinkClick r:id="rId3" action="ppaction://hlinksldjump"/>
          </p:cNvPr>
          <p:cNvSpPr txBox="1"/>
          <p:nvPr/>
        </p:nvSpPr>
        <p:spPr>
          <a:xfrm>
            <a:off x="642910" y="3429000"/>
            <a:ext cx="7500990" cy="461665"/>
          </a:xfrm>
          <a:prstGeom prst="rect">
            <a:avLst/>
          </a:prstGeom>
          <a:noFill/>
        </p:spPr>
        <p:txBody>
          <a:bodyPr wrap="square" rtlCol="0">
            <a:spAutoFit/>
          </a:bodyPr>
          <a:lstStyle/>
          <a:p>
            <a:pPr algn="ctr"/>
            <a:r>
              <a:rPr lang="ru-RU" sz="2400" dirty="0" smtClean="0"/>
              <a:t>«</a:t>
            </a:r>
            <a:r>
              <a:rPr lang="ru-RU" sz="2400" u="sng" dirty="0" smtClean="0"/>
              <a:t>повторить презентацию</a:t>
            </a:r>
            <a:r>
              <a:rPr lang="ru-RU" sz="2400" dirty="0" smtClean="0"/>
              <a:t>»</a:t>
            </a:r>
            <a:endParaRPr lang="ru-RU" sz="2400" dirty="0"/>
          </a:p>
        </p:txBody>
      </p:sp>
      <p:sp>
        <p:nvSpPr>
          <p:cNvPr id="15" name="TextBox 14"/>
          <p:cNvSpPr txBox="1"/>
          <p:nvPr/>
        </p:nvSpPr>
        <p:spPr>
          <a:xfrm>
            <a:off x="214282" y="4429132"/>
            <a:ext cx="8715436" cy="646331"/>
          </a:xfrm>
          <a:prstGeom prst="rect">
            <a:avLst/>
          </a:prstGeom>
          <a:noFill/>
        </p:spPr>
        <p:txBody>
          <a:bodyPr wrap="square" rtlCol="0">
            <a:spAutoFit/>
          </a:bodyPr>
          <a:lstStyle/>
          <a:p>
            <a:pPr algn="ctr"/>
            <a:r>
              <a:rPr lang="ru-RU" sz="3600" dirty="0" smtClean="0"/>
              <a:t>Чтобы пройти тест еще раз щелкните</a:t>
            </a:r>
            <a:endParaRPr lang="ru-RU" sz="3600" dirty="0"/>
          </a:p>
        </p:txBody>
      </p:sp>
      <p:sp>
        <p:nvSpPr>
          <p:cNvPr id="16" name="TextBox 15">
            <a:hlinkClick r:id="rId4" action="ppaction://hlinksldjump"/>
          </p:cNvPr>
          <p:cNvSpPr txBox="1"/>
          <p:nvPr/>
        </p:nvSpPr>
        <p:spPr>
          <a:xfrm>
            <a:off x="2571736" y="5214950"/>
            <a:ext cx="3857652" cy="461665"/>
          </a:xfrm>
          <a:prstGeom prst="rect">
            <a:avLst/>
          </a:prstGeom>
          <a:noFill/>
        </p:spPr>
        <p:txBody>
          <a:bodyPr wrap="square" rtlCol="0">
            <a:spAutoFit/>
          </a:bodyPr>
          <a:lstStyle/>
          <a:p>
            <a:pPr algn="ctr"/>
            <a:r>
              <a:rPr lang="ru-RU" sz="2400" dirty="0" smtClean="0"/>
              <a:t>«</a:t>
            </a:r>
            <a:r>
              <a:rPr lang="ru-RU" sz="2400" u="sng" dirty="0" smtClean="0"/>
              <a:t>повторить тест</a:t>
            </a:r>
            <a:r>
              <a:rPr lang="ru-RU" sz="2400" dirty="0" smtClean="0"/>
              <a:t>»</a:t>
            </a:r>
            <a:endParaRPr lang="ru-RU" sz="2400" dirty="0"/>
          </a:p>
        </p:txBody>
      </p:sp>
      <p:sp>
        <p:nvSpPr>
          <p:cNvPr id="17" name="TextBox 16"/>
          <p:cNvSpPr txBox="1"/>
          <p:nvPr/>
        </p:nvSpPr>
        <p:spPr>
          <a:xfrm>
            <a:off x="357158" y="6357958"/>
            <a:ext cx="8572560" cy="369332"/>
          </a:xfrm>
          <a:prstGeom prst="rect">
            <a:avLst/>
          </a:prstGeom>
          <a:noFill/>
        </p:spPr>
        <p:txBody>
          <a:bodyPr wrap="square" rtlCol="0">
            <a:spAutoFit/>
          </a:bodyPr>
          <a:lstStyle/>
          <a:p>
            <a:pPr algn="ctr"/>
            <a:r>
              <a:rPr lang="ru-RU" dirty="0" smtClean="0"/>
              <a:t>Для выхода из презентации нажмите </a:t>
            </a:r>
            <a:r>
              <a:rPr lang="en-US" dirty="0" smtClean="0"/>
              <a:t> </a:t>
            </a:r>
            <a:r>
              <a:rPr lang="ru-RU" dirty="0" smtClean="0"/>
              <a:t>«</a:t>
            </a:r>
            <a:r>
              <a:rPr lang="en-US" dirty="0" smtClean="0"/>
              <a:t>ESC</a:t>
            </a:r>
            <a:r>
              <a:rPr lang="ru-RU" dirty="0" smtClean="0"/>
              <a:t>»</a:t>
            </a:r>
            <a:endParaRPr lang="ru-RU" dirty="0"/>
          </a:p>
        </p:txBody>
      </p:sp>
    </p:spTree>
    <p:custDataLst>
      <p:tags r:id="rId1"/>
    </p:custDataLst>
  </p:cSld>
  <p:clrMapOvr>
    <a:masterClrMapping/>
  </p:clrMapOvr>
  <p:transition advClick="0" advTm="60925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2000" fill="hold"/>
                                        <p:tgtEl>
                                          <p:spTgt spid="6"/>
                                        </p:tgtEl>
                                        <p:attrNameLst>
                                          <p:attrName>ppt_h</p:attrName>
                                        </p:attrNameLst>
                                      </p:cBhvr>
                                      <p:tavLst>
                                        <p:tav tm="0">
                                          <p:val>
                                            <p:strVal val="#ppt_h/20"/>
                                          </p:val>
                                        </p:tav>
                                        <p:tav tm="50000">
                                          <p:val>
                                            <p:strVal val="#ppt_h/20"/>
                                          </p:val>
                                        </p:tav>
                                        <p:tav tm="100000">
                                          <p:val>
                                            <p:strVal val="#ppt_h"/>
                                          </p:val>
                                        </p:tav>
                                      </p:tavLst>
                                    </p:anim>
                                    <p:anim calcmode="lin" valueType="num">
                                      <p:cBhvr>
                                        <p:cTn id="8" dur="2000" fill="hold"/>
                                        <p:tgtEl>
                                          <p:spTgt spid="6"/>
                                        </p:tgtEl>
                                        <p:attrNameLst>
                                          <p:attrName>ppt_w</p:attrName>
                                        </p:attrNameLst>
                                      </p:cBhvr>
                                      <p:tavLst>
                                        <p:tav tm="0">
                                          <p:val>
                                            <p:strVal val="#ppt_w+.3"/>
                                          </p:val>
                                        </p:tav>
                                        <p:tav tm="50000">
                                          <p:val>
                                            <p:strVal val="#ppt_w+.3"/>
                                          </p:val>
                                        </p:tav>
                                        <p:tav tm="100000">
                                          <p:val>
                                            <p:strVal val="#ppt_w"/>
                                          </p:val>
                                        </p:tav>
                                      </p:tavLst>
                                    </p:anim>
                                    <p:anim calcmode="lin" valueType="num">
                                      <p:cBhvr>
                                        <p:cTn id="9" dur="2000" fill="hold"/>
                                        <p:tgtEl>
                                          <p:spTgt spid="6"/>
                                        </p:tgtEl>
                                        <p:attrNameLst>
                                          <p:attrName>ppt_x</p:attrName>
                                        </p:attrNameLst>
                                      </p:cBhvr>
                                      <p:tavLst>
                                        <p:tav tm="0">
                                          <p:val>
                                            <p:strVal val="#ppt_x-.3"/>
                                          </p:val>
                                        </p:tav>
                                        <p:tav tm="50000">
                                          <p:val>
                                            <p:strVal val="#ppt_x"/>
                                          </p:val>
                                        </p:tav>
                                        <p:tav tm="100000">
                                          <p:val>
                                            <p:strVal val="#ppt_x"/>
                                          </p:val>
                                        </p:tav>
                                      </p:tavLst>
                                    </p:anim>
                                    <p:anim calcmode="lin" valueType="num">
                                      <p:cBhvr>
                                        <p:cTn id="10" dur="2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up)">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up)">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up)">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wipe(up)">
                                      <p:cBhvr>
                                        <p:cTn id="30" dur="500"/>
                                        <p:tgtEl>
                                          <p:spTgt spid="16"/>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linds(horizontal)">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5" grpId="0"/>
      <p:bldP spid="16" grpId="0"/>
      <p:bldP spid="1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071670" y="857232"/>
            <a:ext cx="5265802" cy="523220"/>
          </a:xfrm>
          <a:prstGeom prst="rect">
            <a:avLst/>
          </a:prstGeom>
          <a:noFill/>
        </p:spPr>
        <p:txBody>
          <a:bodyPr wrap="none" lIns="91440" tIns="45720" rIns="91440" bIns="45720">
            <a:prstTxWarp prst="textPlain">
              <a:avLst/>
            </a:prstTxWarp>
            <a:spAutoFit/>
            <a:scene3d>
              <a:camera prst="perspectiveAbove"/>
              <a:lightRig rig="brightRoom" dir="t"/>
            </a:scene3d>
            <a:sp3d extrusionH="57150" contourW="6350" prstMaterial="plastic">
              <a:bevelT w="20320" h="20320" prst="relaxedInset"/>
              <a:contourClr>
                <a:schemeClr val="accent1">
                  <a:tint val="100000"/>
                  <a:shade val="100000"/>
                  <a:hueMod val="100000"/>
                  <a:satMod val="100000"/>
                </a:schemeClr>
              </a:contourClr>
            </a:sp3d>
          </a:bodyPr>
          <a:lstStyle/>
          <a:p>
            <a:pPr algn="ctr"/>
            <a:r>
              <a:rPr lang="ru-RU" sz="2800" b="1" cap="all" spc="0" dirty="0" smtClean="0">
                <a:ln/>
                <a:solidFill>
                  <a:schemeClr val="accent1"/>
                </a:solidFill>
                <a:effectLst>
                  <a:glow rad="139700">
                    <a:schemeClr val="accent6">
                      <a:satMod val="175000"/>
                      <a:alpha val="40000"/>
                    </a:schemeClr>
                  </a:glow>
                  <a:outerShdw blurRad="50800" dist="38100" algn="l" rotWithShape="0">
                    <a:prstClr val="black">
                      <a:alpha val="40000"/>
                    </a:prstClr>
                  </a:outerShdw>
                  <a:reflection blurRad="6350" stA="60000" endA="900" endPos="58000" dir="5400000" sy="-100000" algn="bl" rotWithShape="0"/>
                </a:effectLst>
              </a:rPr>
              <a:t>Восстановление системы</a:t>
            </a:r>
            <a:endParaRPr lang="ru-RU" sz="2800" b="1" cap="all" spc="0" dirty="0">
              <a:ln/>
              <a:solidFill>
                <a:schemeClr val="accent1"/>
              </a:solidFill>
              <a:effectLst>
                <a:glow rad="139700">
                  <a:schemeClr val="accent6">
                    <a:satMod val="175000"/>
                    <a:alpha val="40000"/>
                  </a:schemeClr>
                </a:glow>
                <a:outerShdw blurRad="50800" dist="38100" algn="l" rotWithShape="0">
                  <a:prstClr val="black">
                    <a:alpha val="40000"/>
                  </a:prstClr>
                </a:outerShdw>
                <a:reflection blurRad="6350" stA="60000" endA="900" endPos="58000" dir="5400000" sy="-100000" algn="bl" rotWithShape="0"/>
              </a:effectLst>
            </a:endParaRPr>
          </a:p>
        </p:txBody>
      </p:sp>
      <p:sp>
        <p:nvSpPr>
          <p:cNvPr id="4" name="TextBox 3"/>
          <p:cNvSpPr txBox="1"/>
          <p:nvPr/>
        </p:nvSpPr>
        <p:spPr>
          <a:xfrm>
            <a:off x="500034" y="2714620"/>
            <a:ext cx="7858180" cy="1754326"/>
          </a:xfrm>
          <a:prstGeom prst="rect">
            <a:avLst/>
          </a:prstGeom>
          <a:noFill/>
        </p:spPr>
        <p:txBody>
          <a:bodyPr wrap="square" rtlCol="0">
            <a:spAutoFit/>
          </a:bodyPr>
          <a:lstStyle/>
          <a:p>
            <a:pPr algn="just"/>
            <a:r>
              <a:rPr lang="ru-RU" dirty="0" smtClean="0"/>
              <a:t> Программа «Восстановление системы» позволяет вернуть конфигурацию компьютера в более ранее состояние, называемое контрольной точкой восстановления, без потери текущих данных, таких как: документы, почта, избранные ссылки, журнал ссылок…</a:t>
            </a:r>
          </a:p>
          <a:p>
            <a:endParaRPr lang="ru-RU" dirty="0" smtClean="0"/>
          </a:p>
          <a:p>
            <a:endParaRPr lang="ru-RU" dirty="0"/>
          </a:p>
        </p:txBody>
      </p:sp>
      <p:pic>
        <p:nvPicPr>
          <p:cNvPr id="1026" name="Picture 2" descr="ms-its:c:\windows\help\ntshared.chm::/note.gif"/>
          <p:cNvPicPr>
            <a:picLocks noChangeAspect="1" noChangeArrowheads="1"/>
          </p:cNvPicPr>
          <p:nvPr/>
        </p:nvPicPr>
        <p:blipFill>
          <a:blip r:embed="rId3"/>
          <a:srcRect/>
          <a:stretch>
            <a:fillRect/>
          </a:stretch>
        </p:blipFill>
        <p:spPr bwMode="auto">
          <a:xfrm>
            <a:off x="63500" y="-136525"/>
            <a:ext cx="95250" cy="95250"/>
          </a:xfrm>
          <a:prstGeom prst="rect">
            <a:avLst/>
          </a:prstGeom>
          <a:noFill/>
        </p:spPr>
      </p:pic>
      <p:sp>
        <p:nvSpPr>
          <p:cNvPr id="9" name="Стрелка вправо 8">
            <a:hlinkClick r:id="rId4" action="ppaction://hlinksldjump"/>
          </p:cNvPr>
          <p:cNvSpPr/>
          <p:nvPr/>
        </p:nvSpPr>
        <p:spPr>
          <a:xfrm>
            <a:off x="7715272" y="600076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5010">
    <p:cut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par>
                                <p:cTn id="8" presetID="13" presetClass="entr" presetSubtype="16"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plus(in)">
                                      <p:cBhvr>
                                        <p:cTn id="1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C:\Documents and Settings\ученик\Рабочий стол\Безымянный.bmp"/>
          <p:cNvPicPr>
            <a:picLocks noChangeAspect="1" noChangeArrowheads="1"/>
          </p:cNvPicPr>
          <p:nvPr/>
        </p:nvPicPr>
        <p:blipFill>
          <a:blip r:embed="rId3"/>
          <a:srcRect/>
          <a:stretch>
            <a:fillRect/>
          </a:stretch>
        </p:blipFill>
        <p:spPr bwMode="auto">
          <a:xfrm>
            <a:off x="357158" y="1714488"/>
            <a:ext cx="6786610" cy="4861960"/>
          </a:xfrm>
          <a:prstGeom prst="rect">
            <a:avLst/>
          </a:prstGeom>
          <a:noFill/>
        </p:spPr>
      </p:pic>
      <p:sp>
        <p:nvSpPr>
          <p:cNvPr id="5" name="Прямоугольник 4"/>
          <p:cNvSpPr/>
          <p:nvPr/>
        </p:nvSpPr>
        <p:spPr>
          <a:xfrm>
            <a:off x="214282" y="285728"/>
            <a:ext cx="5643602" cy="1323439"/>
          </a:xfrm>
          <a:prstGeom prst="rect">
            <a:avLst/>
          </a:prstGeom>
          <a:noFill/>
        </p:spPr>
        <p:txBody>
          <a:bodyPr wrap="square" lIns="91440" tIns="45720" rIns="91440" bIns="45720">
            <a:prstTxWarp prst="textPlain">
              <a:avLst/>
            </a:prstTxWarp>
            <a:spAutoFit/>
            <a:scene3d>
              <a:camera prst="orthographicFront"/>
              <a:lightRig rig="threePt" dir="t"/>
            </a:scene3d>
            <a:sp3d extrusionH="57150">
              <a:bevelT w="69850" h="38100" prst="cross"/>
            </a:sp3d>
          </a:bodyPr>
          <a:lstStyle/>
          <a:p>
            <a:r>
              <a:rPr lang="ru-RU" sz="2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63500">
                    <a:schemeClr val="accent1">
                      <a:satMod val="175000"/>
                      <a:alpha val="40000"/>
                    </a:schemeClr>
                  </a:glow>
                  <a:outerShdw blurRad="50800" dist="38100" dir="5400000" algn="t" rotWithShape="0">
                    <a:prstClr val="black">
                      <a:alpha val="40000"/>
                    </a:prstClr>
                  </a:outerShdw>
                  <a:reflection blurRad="6350" stA="60000" endA="900" endPos="58000" dir="5400000" sy="-100000" algn="bl" rotWithShape="0"/>
                </a:effectLst>
              </a:rPr>
              <a:t>При открытии окна</a:t>
            </a:r>
          </a:p>
          <a:p>
            <a:r>
              <a:rPr lang="ru-RU" sz="2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63500">
                    <a:schemeClr val="accent1">
                      <a:satMod val="175000"/>
                      <a:alpha val="40000"/>
                    </a:schemeClr>
                  </a:glow>
                  <a:outerShdw blurRad="50800" dist="38100" dir="5400000" algn="t" rotWithShape="0">
                    <a:prstClr val="black">
                      <a:alpha val="40000"/>
                    </a:prstClr>
                  </a:outerShdw>
                  <a:reflection blurRad="6350" stA="60000" endA="900" endPos="58000" dir="5400000" sy="-100000" algn="bl" rotWithShape="0"/>
                </a:effectLst>
              </a:rPr>
              <a:t>необходимо руководствоваться</a:t>
            </a:r>
          </a:p>
          <a:p>
            <a:r>
              <a:rPr lang="ru-RU" sz="2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63500">
                    <a:schemeClr val="accent1">
                      <a:satMod val="175000"/>
                      <a:alpha val="40000"/>
                    </a:schemeClr>
                  </a:glow>
                  <a:outerShdw blurRad="50800" dist="38100" dir="5400000" algn="t" rotWithShape="0">
                    <a:prstClr val="black">
                      <a:alpha val="40000"/>
                    </a:prstClr>
                  </a:outerShdw>
                  <a:reflection blurRad="6350" stA="60000" endA="900" endPos="58000" dir="5400000" sy="-100000" algn="bl" rotWithShape="0"/>
                </a:effectLst>
              </a:rPr>
              <a:t>и</a:t>
            </a:r>
            <a:r>
              <a:rPr lang="ru-RU" sz="2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63500">
                    <a:schemeClr val="accent1">
                      <a:satMod val="175000"/>
                      <a:alpha val="40000"/>
                    </a:schemeClr>
                  </a:glow>
                  <a:outerShdw blurRad="50800" dist="38100" dir="5400000" algn="t" rotWithShape="0">
                    <a:prstClr val="black">
                      <a:alpha val="40000"/>
                    </a:prstClr>
                  </a:outerShdw>
                  <a:reflection blurRad="6350" stA="60000" endA="900" endPos="58000" dir="5400000" sy="-100000" algn="bl" rotWithShape="0"/>
                </a:effectLst>
              </a:rPr>
              <a:t>нструкцией представленной</a:t>
            </a:r>
          </a:p>
          <a:p>
            <a:r>
              <a:rPr lang="ru-RU" sz="2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63500">
                    <a:schemeClr val="accent1">
                      <a:satMod val="175000"/>
                      <a:alpha val="40000"/>
                    </a:schemeClr>
                  </a:glow>
                  <a:outerShdw blurRad="50800" dist="38100" dir="5400000" algn="t" rotWithShape="0">
                    <a:prstClr val="black">
                      <a:alpha val="40000"/>
                    </a:prstClr>
                  </a:outerShdw>
                  <a:reflection blurRad="6350" stA="60000" endA="900" endPos="58000" dir="5400000" sy="-100000" algn="bl" rotWithShape="0"/>
                </a:effectLst>
              </a:rPr>
              <a:t>в этом окне</a:t>
            </a:r>
            <a:endParaRPr lang="ru-RU" sz="2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glow rad="63500">
                  <a:schemeClr val="accent1">
                    <a:satMod val="175000"/>
                    <a:alpha val="40000"/>
                  </a:schemeClr>
                </a:glow>
                <a:outerShdw blurRad="50800" dist="38100" dir="5400000" algn="t" rotWithShape="0">
                  <a:prstClr val="black">
                    <a:alpha val="40000"/>
                  </a:prstClr>
                </a:outerShdw>
                <a:reflection blurRad="6350" stA="60000" endA="900" endPos="58000" dir="5400000" sy="-100000" algn="bl" rotWithShape="0"/>
              </a:effectLst>
            </a:endParaRPr>
          </a:p>
        </p:txBody>
      </p:sp>
      <p:sp>
        <p:nvSpPr>
          <p:cNvPr id="6" name="Прямоугольник 5">
            <a:hlinkClick r:id="rId4" action="ppaction://hlinksldjump"/>
          </p:cNvPr>
          <p:cNvSpPr/>
          <p:nvPr/>
        </p:nvSpPr>
        <p:spPr>
          <a:xfrm>
            <a:off x="3643306" y="6215082"/>
            <a:ext cx="642942" cy="214314"/>
          </a:xfrm>
          <a:prstGeom prst="rect">
            <a:avLst/>
          </a:prstGeom>
          <a:solidFill>
            <a:schemeClr val="accent1">
              <a:alpha val="0"/>
            </a:schemeClr>
          </a:solidFill>
          <a:ln>
            <a:solidFill>
              <a:schemeClr val="accent1">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TextBox 6"/>
          <p:cNvSpPr txBox="1"/>
          <p:nvPr/>
        </p:nvSpPr>
        <p:spPr>
          <a:xfrm>
            <a:off x="7143768" y="4572008"/>
            <a:ext cx="1785950" cy="1477328"/>
          </a:xfrm>
          <a:prstGeom prst="rect">
            <a:avLst/>
          </a:prstGeom>
          <a:noFill/>
        </p:spPr>
        <p:txBody>
          <a:bodyPr wrap="square" rtlCol="0">
            <a:spAutoFit/>
          </a:bodyPr>
          <a:lstStyle/>
          <a:p>
            <a:r>
              <a:rPr lang="ru-RU" dirty="0" smtClean="0"/>
              <a:t>Для следующего шага нажмите кнопку «Далее»</a:t>
            </a:r>
            <a:endParaRPr lang="ru-RU" dirty="0"/>
          </a:p>
        </p:txBody>
      </p:sp>
      <p:sp>
        <p:nvSpPr>
          <p:cNvPr id="8" name="Прямоугольник 7">
            <a:hlinkClick r:id="rId5" action="ppaction://hlinksldjump"/>
          </p:cNvPr>
          <p:cNvSpPr/>
          <p:nvPr/>
        </p:nvSpPr>
        <p:spPr>
          <a:xfrm>
            <a:off x="4929190" y="6181744"/>
            <a:ext cx="785818" cy="142876"/>
          </a:xfrm>
          <a:prstGeom prst="rect">
            <a:avLst/>
          </a:prstGeom>
          <a:solidFill>
            <a:schemeClr val="accent1">
              <a:alpha val="0"/>
            </a:schemeClr>
          </a:solidFill>
          <a:ln>
            <a:solidFill>
              <a:schemeClr val="accent1">
                <a:shade val="50000"/>
                <a:alpha val="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ustDataLst>
      <p:tags r:id="rId1"/>
    </p:custDataLst>
  </p:cSld>
  <p:clrMapOvr>
    <a:masterClrMapping/>
  </p:clrMapOvr>
  <p:transition advClick="0" advTm="607820">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8|2.4|2.4|1.2|1.4|2.2"/>
</p:tagLst>
</file>

<file path=ppt/tags/tag10.xml><?xml version="1.0" encoding="utf-8"?>
<p:tagLst xmlns:a="http://schemas.openxmlformats.org/drawingml/2006/main" xmlns:r="http://schemas.openxmlformats.org/officeDocument/2006/relationships" xmlns:p="http://schemas.openxmlformats.org/presentationml/2006/main">
  <p:tag name="TIMING" val="|0.5|2.6|2.4|1.8"/>
</p:tagLst>
</file>

<file path=ppt/tags/tag11.xml><?xml version="1.0" encoding="utf-8"?>
<p:tagLst xmlns:a="http://schemas.openxmlformats.org/drawingml/2006/main" xmlns:r="http://schemas.openxmlformats.org/officeDocument/2006/relationships" xmlns:p="http://schemas.openxmlformats.org/presentationml/2006/main">
  <p:tag name="TIMING" val="|0|2.6|2.3|2.3"/>
</p:tagLst>
</file>

<file path=ppt/tags/tag12.xml><?xml version="1.0" encoding="utf-8"?>
<p:tagLst xmlns:a="http://schemas.openxmlformats.org/drawingml/2006/main" xmlns:r="http://schemas.openxmlformats.org/officeDocument/2006/relationships" xmlns:p="http://schemas.openxmlformats.org/presentationml/2006/main">
  <p:tag name="TIMING" val="|0|2.8"/>
</p:tagLst>
</file>

<file path=ppt/tags/tag13.xml><?xml version="1.0" encoding="utf-8"?>
<p:tagLst xmlns:a="http://schemas.openxmlformats.org/drawingml/2006/main" xmlns:r="http://schemas.openxmlformats.org/officeDocument/2006/relationships" xmlns:p="http://schemas.openxmlformats.org/presentationml/2006/main">
  <p:tag name="TIMING" val="|0.4|2.3|2.2"/>
</p:tagLst>
</file>

<file path=ppt/tags/tag14.xml><?xml version="1.0" encoding="utf-8"?>
<p:tagLst xmlns:a="http://schemas.openxmlformats.org/drawingml/2006/main" xmlns:r="http://schemas.openxmlformats.org/officeDocument/2006/relationships" xmlns:p="http://schemas.openxmlformats.org/presentationml/2006/main">
  <p:tag name="TIMING" val="|0.1|2.5|2.3"/>
</p:tagLst>
</file>

<file path=ppt/tags/tag15.xml><?xml version="1.0" encoding="utf-8"?>
<p:tagLst xmlns:a="http://schemas.openxmlformats.org/drawingml/2006/main" xmlns:r="http://schemas.openxmlformats.org/officeDocument/2006/relationships" xmlns:p="http://schemas.openxmlformats.org/presentationml/2006/main">
  <p:tag name="TIMING" val="|0.7|2.5|2.3|1"/>
</p:tagLst>
</file>

<file path=ppt/tags/tag16.xml><?xml version="1.0" encoding="utf-8"?>
<p:tagLst xmlns:a="http://schemas.openxmlformats.org/drawingml/2006/main" xmlns:r="http://schemas.openxmlformats.org/officeDocument/2006/relationships" xmlns:p="http://schemas.openxmlformats.org/presentationml/2006/main">
  <p:tag name="TIMING" val="|0.3|2.7|2.4|1|2.2"/>
</p:tagLst>
</file>

<file path=ppt/tags/tag17.xml><?xml version="1.0" encoding="utf-8"?>
<p:tagLst xmlns:a="http://schemas.openxmlformats.org/drawingml/2006/main" xmlns:r="http://schemas.openxmlformats.org/officeDocument/2006/relationships" xmlns:p="http://schemas.openxmlformats.org/presentationml/2006/main">
  <p:tag name="TIMING" val="|0|2.3|2.4"/>
</p:tagLst>
</file>

<file path=ppt/tags/tag18.xml><?xml version="1.0" encoding="utf-8"?>
<p:tagLst xmlns:a="http://schemas.openxmlformats.org/drawingml/2006/main" xmlns:r="http://schemas.openxmlformats.org/officeDocument/2006/relationships" xmlns:p="http://schemas.openxmlformats.org/presentationml/2006/main">
  <p:tag name="TIMING" val="|0.7|2.2|1|0.9|2.2"/>
</p:tagLst>
</file>

<file path=ppt/tags/tag19.xml><?xml version="1.0" encoding="utf-8"?>
<p:tagLst xmlns:a="http://schemas.openxmlformats.org/drawingml/2006/main" xmlns:r="http://schemas.openxmlformats.org/officeDocument/2006/relationships" xmlns:p="http://schemas.openxmlformats.org/presentationml/2006/main">
  <p:tag name="TIMING" val="|0.7|2.2|1|0.9|2.2"/>
</p:tagLst>
</file>

<file path=ppt/tags/tag2.xml><?xml version="1.0" encoding="utf-8"?>
<p:tagLst xmlns:a="http://schemas.openxmlformats.org/drawingml/2006/main" xmlns:r="http://schemas.openxmlformats.org/officeDocument/2006/relationships" xmlns:p="http://schemas.openxmlformats.org/presentationml/2006/main">
  <p:tag name="TIMING" val="|0|2"/>
</p:tagLst>
</file>

<file path=ppt/tags/tag20.xml><?xml version="1.0" encoding="utf-8"?>
<p:tagLst xmlns:a="http://schemas.openxmlformats.org/drawingml/2006/main" xmlns:r="http://schemas.openxmlformats.org/officeDocument/2006/relationships" xmlns:p="http://schemas.openxmlformats.org/presentationml/2006/main">
  <p:tag name="TIMING" val="|0.7|2.2|1|0.9|2.2"/>
</p:tagLst>
</file>

<file path=ppt/tags/tag21.xml><?xml version="1.0" encoding="utf-8"?>
<p:tagLst xmlns:a="http://schemas.openxmlformats.org/drawingml/2006/main" xmlns:r="http://schemas.openxmlformats.org/officeDocument/2006/relationships" xmlns:p="http://schemas.openxmlformats.org/presentationml/2006/main">
  <p:tag name="TIMING" val="|0.3|2.3|2.3"/>
</p:tagLst>
</file>

<file path=ppt/tags/tag22.xml><?xml version="1.0" encoding="utf-8"?>
<p:tagLst xmlns:a="http://schemas.openxmlformats.org/drawingml/2006/main" xmlns:r="http://schemas.openxmlformats.org/officeDocument/2006/relationships" xmlns:p="http://schemas.openxmlformats.org/presentationml/2006/main">
  <p:tag name="TIMING" val="|0.4|2.4|1.4|2.4"/>
</p:tagLst>
</file>

<file path=ppt/tags/tag23.xml><?xml version="1.0" encoding="utf-8"?>
<p:tagLst xmlns:a="http://schemas.openxmlformats.org/drawingml/2006/main" xmlns:r="http://schemas.openxmlformats.org/officeDocument/2006/relationships" xmlns:p="http://schemas.openxmlformats.org/presentationml/2006/main">
  <p:tag name="TIMING" val="|0|2.5|2|2.4|2.5"/>
</p:tagLst>
</file>

<file path=ppt/tags/tag24.xml><?xml version="1.0" encoding="utf-8"?>
<p:tagLst xmlns:a="http://schemas.openxmlformats.org/drawingml/2006/main" xmlns:r="http://schemas.openxmlformats.org/officeDocument/2006/relationships" xmlns:p="http://schemas.openxmlformats.org/presentationml/2006/main">
  <p:tag name="TIMING" val="|0|2.4|2.3|2.3|1.5"/>
</p:tagLst>
</file>

<file path=ppt/tags/tag25.xml><?xml version="1.0" encoding="utf-8"?>
<p:tagLst xmlns:a="http://schemas.openxmlformats.org/drawingml/2006/main" xmlns:r="http://schemas.openxmlformats.org/officeDocument/2006/relationships" xmlns:p="http://schemas.openxmlformats.org/presentationml/2006/main">
  <p:tag name="TIMING" val="|0.1|2.1|2.3|2.8"/>
</p:tagLst>
</file>

<file path=ppt/tags/tag26.xml><?xml version="1.0" encoding="utf-8"?>
<p:tagLst xmlns:a="http://schemas.openxmlformats.org/drawingml/2006/main" xmlns:r="http://schemas.openxmlformats.org/officeDocument/2006/relationships" xmlns:p="http://schemas.openxmlformats.org/presentationml/2006/main">
  <p:tag name="TIMING" val="|0.4|2.3|2.3|2.4"/>
</p:tagLst>
</file>

<file path=ppt/tags/tag27.xml><?xml version="1.0" encoding="utf-8"?>
<p:tagLst xmlns:a="http://schemas.openxmlformats.org/drawingml/2006/main" xmlns:r="http://schemas.openxmlformats.org/officeDocument/2006/relationships" xmlns:p="http://schemas.openxmlformats.org/presentationml/2006/main">
  <p:tag name="TIMING" val="|0.9|2.2|0.8"/>
</p:tagLst>
</file>

<file path=ppt/tags/tag28.xml><?xml version="1.0" encoding="utf-8"?>
<p:tagLst xmlns:a="http://schemas.openxmlformats.org/drawingml/2006/main" xmlns:r="http://schemas.openxmlformats.org/officeDocument/2006/relationships" xmlns:p="http://schemas.openxmlformats.org/presentationml/2006/main">
  <p:tag name="TIMING" val="|0.5|2.3|2.4|1.1"/>
</p:tagLst>
</file>

<file path=ppt/tags/tag3.xml><?xml version="1.0" encoding="utf-8"?>
<p:tagLst xmlns:a="http://schemas.openxmlformats.org/drawingml/2006/main" xmlns:r="http://schemas.openxmlformats.org/officeDocument/2006/relationships" xmlns:p="http://schemas.openxmlformats.org/presentationml/2006/main">
  <p:tag name="TIMING" val="|0|2.2|2.3"/>
</p:tagLst>
</file>

<file path=ppt/tags/tag4.xml><?xml version="1.0" encoding="utf-8"?>
<p:tagLst xmlns:a="http://schemas.openxmlformats.org/drawingml/2006/main" xmlns:r="http://schemas.openxmlformats.org/officeDocument/2006/relationships" xmlns:p="http://schemas.openxmlformats.org/presentationml/2006/main">
  <p:tag name="TIMING" val="|0|2.2|2.3"/>
</p:tagLst>
</file>

<file path=ppt/tags/tag5.xml><?xml version="1.0" encoding="utf-8"?>
<p:tagLst xmlns:a="http://schemas.openxmlformats.org/drawingml/2006/main" xmlns:r="http://schemas.openxmlformats.org/officeDocument/2006/relationships" xmlns:p="http://schemas.openxmlformats.org/presentationml/2006/main">
  <p:tag name="TIMING" val="|0|2.2|2.3"/>
</p:tagLst>
</file>

<file path=ppt/tags/tag6.xml><?xml version="1.0" encoding="utf-8"?>
<p:tagLst xmlns:a="http://schemas.openxmlformats.org/drawingml/2006/main" xmlns:r="http://schemas.openxmlformats.org/officeDocument/2006/relationships" xmlns:p="http://schemas.openxmlformats.org/presentationml/2006/main">
  <p:tag name="TIMING" val="|0|2.2|2.3"/>
</p:tagLst>
</file>

<file path=ppt/tags/tag7.xml><?xml version="1.0" encoding="utf-8"?>
<p:tagLst xmlns:a="http://schemas.openxmlformats.org/drawingml/2006/main" xmlns:r="http://schemas.openxmlformats.org/officeDocument/2006/relationships" xmlns:p="http://schemas.openxmlformats.org/presentationml/2006/main">
  <p:tag name="TIMING" val="|0|2.2|2.3"/>
</p:tagLst>
</file>

<file path=ppt/tags/tag8.xml><?xml version="1.0" encoding="utf-8"?>
<p:tagLst xmlns:a="http://schemas.openxmlformats.org/drawingml/2006/main" xmlns:r="http://schemas.openxmlformats.org/officeDocument/2006/relationships" xmlns:p="http://schemas.openxmlformats.org/presentationml/2006/main">
  <p:tag name="TIMING" val="|0|2.4"/>
</p:tagLst>
</file>

<file path=ppt/tags/tag9.xml><?xml version="1.0" encoding="utf-8"?>
<p:tagLst xmlns:a="http://schemas.openxmlformats.org/drawingml/2006/main" xmlns:r="http://schemas.openxmlformats.org/officeDocument/2006/relationships" xmlns:p="http://schemas.openxmlformats.org/presentationml/2006/main">
  <p:tag name="TIMING" val="|0.5|2.4|2.2"/>
</p:tagLst>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_rels/theme5.xml.rels><?xml version="1.0" encoding="UTF-8" standalone="yes"?>
<Relationships xmlns="http://schemas.openxmlformats.org/package/2006/relationships"><Relationship Id="rId1" Type="http://schemas.openxmlformats.org/officeDocument/2006/relationships/image" Target="../media/image4.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image" Target="../media/image6.jpeg"/></Relationships>
</file>

<file path=ppt/theme/_rels/theme8.xml.rels><?xml version="1.0" encoding="UTF-8" standalone="yes"?>
<Relationships xmlns="http://schemas.openxmlformats.org/package/2006/relationships"><Relationship Id="rId1" Type="http://schemas.openxmlformats.org/officeDocument/2006/relationships/image" Target="../media/image8.jpeg"/></Relationships>
</file>

<file path=ppt/theme/_rels/theme9.xml.rels><?xml version="1.0" encoding="UTF-8" standalone="yes"?>
<Relationships xmlns="http://schemas.openxmlformats.org/package/2006/relationships"><Relationship Id="rId1" Type="http://schemas.openxmlformats.org/officeDocument/2006/relationships/image" Target="../media/image9.jpeg"/></Relationships>
</file>

<file path=ppt/theme/theme1.xml><?xml version="1.0" encoding="utf-8"?>
<a:theme xmlns:a="http://schemas.openxmlformats.org/drawingml/2006/main" name="1_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10.xml><?xml version="1.0" encoding="utf-8"?>
<a:theme xmlns:a="http://schemas.openxmlformats.org/drawingml/2006/main" name="2_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1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Литейная">
  <a:themeElements>
    <a:clrScheme name="Литейная">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Литейная">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Литейная">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3.xml><?xml version="1.0" encoding="utf-8"?>
<a:theme xmlns:a="http://schemas.openxmlformats.org/drawingml/2006/main" name="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4.xml><?xml version="1.0" encoding="utf-8"?>
<a:theme xmlns:a="http://schemas.openxmlformats.org/drawingml/2006/main" name="1_Техническая">
  <a:themeElements>
    <a:clrScheme name="Техническая">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Техническая">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Техническая">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5.xml><?xml version="1.0" encoding="utf-8"?>
<a:theme xmlns:a="http://schemas.openxmlformats.org/drawingml/2006/main" name="Метро">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Метро">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6.xml><?xml version="1.0" encoding="utf-8"?>
<a:theme xmlns:a="http://schemas.openxmlformats.org/drawingml/2006/main" name="1_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7.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8.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9.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1709</TotalTime>
  <Words>1957</Words>
  <Application>Microsoft Office PowerPoint</Application>
  <PresentationFormat>Экран (4:3)</PresentationFormat>
  <Paragraphs>218</Paragraphs>
  <Slides>70</Slides>
  <Notes>0</Notes>
  <HiddenSlides>0</HiddenSlides>
  <MMClips>0</MMClips>
  <ScaleCrop>false</ScaleCrop>
  <HeadingPairs>
    <vt:vector size="4" baseType="variant">
      <vt:variant>
        <vt:lpstr>Тема</vt:lpstr>
      </vt:variant>
      <vt:variant>
        <vt:i4>10</vt:i4>
      </vt:variant>
      <vt:variant>
        <vt:lpstr>Заголовки слайдов</vt:lpstr>
      </vt:variant>
      <vt:variant>
        <vt:i4>70</vt:i4>
      </vt:variant>
    </vt:vector>
  </HeadingPairs>
  <TitlesOfParts>
    <vt:vector size="80" baseType="lpstr">
      <vt:lpstr>1_Бумажная</vt:lpstr>
      <vt:lpstr>Литейная</vt:lpstr>
      <vt:lpstr>Техническая</vt:lpstr>
      <vt:lpstr>1_Техническая</vt:lpstr>
      <vt:lpstr>Метро</vt:lpstr>
      <vt:lpstr>1_Апекс</vt:lpstr>
      <vt:lpstr>Трек</vt:lpstr>
      <vt:lpstr>Поток</vt:lpstr>
      <vt:lpstr>Открытая</vt:lpstr>
      <vt:lpstr>2_Техническая</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lpstr>Слайд 57</vt:lpstr>
      <vt:lpstr>Слайд 58</vt:lpstr>
      <vt:lpstr>Слайд 59</vt:lpstr>
      <vt:lpstr>Слайд 60</vt:lpstr>
      <vt:lpstr>Слайд 61</vt:lpstr>
      <vt:lpstr>Слайд 62</vt:lpstr>
      <vt:lpstr>Слайд 63</vt:lpstr>
      <vt:lpstr>Слайд 64</vt:lpstr>
      <vt:lpstr>Слайд 65</vt:lpstr>
      <vt:lpstr>Слайд 66</vt:lpstr>
      <vt:lpstr>Слайд 67</vt:lpstr>
      <vt:lpstr>Слайд 68</vt:lpstr>
      <vt:lpstr>Слайд 69</vt:lpstr>
      <vt:lpstr>Слайд 70</vt:lpstr>
    </vt:vector>
  </TitlesOfParts>
  <Company>UPU</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komp6</dc:creator>
  <cp:lastModifiedBy>Молькова</cp:lastModifiedBy>
  <cp:revision>288</cp:revision>
  <dcterms:created xsi:type="dcterms:W3CDTF">2008-01-23T09:04:25Z</dcterms:created>
  <dcterms:modified xsi:type="dcterms:W3CDTF">2009-06-27T10:49:27Z</dcterms:modified>
</cp:coreProperties>
</file>